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tags/tag8.xml" ContentType="application/vnd.openxmlformats-officedocument.presentationml.tags+xml"/>
  <Override PartName="/ppt/notesSlides/notesSlide45.xml" ContentType="application/vnd.openxmlformats-officedocument.presentationml.notesSlide+xml"/>
  <Override PartName="/ppt/tags/tag9.xml" ContentType="application/vnd.openxmlformats-officedocument.presentationml.tags+xml"/>
  <Override PartName="/ppt/notesSlides/notesSlide46.xml" ContentType="application/vnd.openxmlformats-officedocument.presentationml.notesSlide+xml"/>
  <Override PartName="/ppt/tags/tag10.xml" ContentType="application/vnd.openxmlformats-officedocument.presentationml.tags+xml"/>
  <Override PartName="/ppt/notesSlides/notesSlide47.xml" ContentType="application/vnd.openxmlformats-officedocument.presentationml.notesSlide+xml"/>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63"/>
  </p:notesMasterIdLst>
  <p:sldIdLst>
    <p:sldId id="256" r:id="rId6"/>
    <p:sldId id="257" r:id="rId7"/>
    <p:sldId id="336" r:id="rId8"/>
    <p:sldId id="260" r:id="rId9"/>
    <p:sldId id="337" r:id="rId10"/>
    <p:sldId id="338" r:id="rId11"/>
    <p:sldId id="339" r:id="rId12"/>
    <p:sldId id="340" r:id="rId13"/>
    <p:sldId id="341" r:id="rId14"/>
    <p:sldId id="342" r:id="rId15"/>
    <p:sldId id="343" r:id="rId16"/>
    <p:sldId id="344" r:id="rId17"/>
    <p:sldId id="345" r:id="rId18"/>
    <p:sldId id="347" r:id="rId19"/>
    <p:sldId id="346" r:id="rId20"/>
    <p:sldId id="264" r:id="rId21"/>
    <p:sldId id="265" r:id="rId22"/>
    <p:sldId id="268" r:id="rId23"/>
    <p:sldId id="349" r:id="rId24"/>
    <p:sldId id="319" r:id="rId25"/>
    <p:sldId id="270" r:id="rId26"/>
    <p:sldId id="353" r:id="rId27"/>
    <p:sldId id="354"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289" r:id="rId42"/>
    <p:sldId id="293" r:id="rId43"/>
    <p:sldId id="350" r:id="rId44"/>
    <p:sldId id="292" r:id="rId45"/>
    <p:sldId id="290" r:id="rId46"/>
    <p:sldId id="296" r:id="rId47"/>
    <p:sldId id="297" r:id="rId48"/>
    <p:sldId id="320" r:id="rId49"/>
    <p:sldId id="322" r:id="rId50"/>
    <p:sldId id="323" r:id="rId51"/>
    <p:sldId id="324" r:id="rId52"/>
    <p:sldId id="325" r:id="rId53"/>
    <p:sldId id="326" r:id="rId54"/>
    <p:sldId id="327" r:id="rId55"/>
    <p:sldId id="328" r:id="rId56"/>
    <p:sldId id="329" r:id="rId57"/>
    <p:sldId id="352" r:id="rId58"/>
    <p:sldId id="332" r:id="rId59"/>
    <p:sldId id="316" r:id="rId60"/>
    <p:sldId id="291" r:id="rId61"/>
    <p:sldId id="317" r:id="rId6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Mayo" initials="AM" lastIdx="25" clrIdx="0">
    <p:extLst/>
  </p:cmAuthor>
  <p:cmAuthor id="2" name="Sherri" initials="S" lastIdx="7" clrIdx="1">
    <p:extLst/>
  </p:cmAuthor>
  <p:cmAuthor id="3" name="Berthiaume, Jennifer M" initials="jmb" lastIdx="5" clrIdx="2"/>
  <p:cmAuthor id="4" name="Kailazarid Gomez Feliciano" initials="KGF" lastIdx="1" clrIdx="3">
    <p:extLst/>
  </p:cmAuthor>
  <p:cmAuthor id="5" name="Rabe, Lorna K" initials="LKR"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84547" autoAdjust="0"/>
  </p:normalViewPr>
  <p:slideViewPr>
    <p:cSldViewPr>
      <p:cViewPr varScale="1">
        <p:scale>
          <a:sx n="84" d="100"/>
          <a:sy n="84" d="100"/>
        </p:scale>
        <p:origin x="84" y="360"/>
      </p:cViewPr>
      <p:guideLst>
        <p:guide orient="horz" pos="2160"/>
        <p:guide pos="2880"/>
      </p:guideLst>
    </p:cSldViewPr>
  </p:slideViewPr>
  <p:outlineViewPr>
    <p:cViewPr>
      <p:scale>
        <a:sx n="33" d="100"/>
        <a:sy n="33" d="100"/>
      </p:scale>
      <p:origin x="0" y="-509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BD206-A751-4146-93D5-B798A5DA30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45EE3EE-8D57-4C6D-A648-66C2F70CA700}">
      <dgm:prSet/>
      <dgm:spPr/>
      <dgm:t>
        <a:bodyPr/>
        <a:lstStyle/>
        <a:p>
          <a:pPr rtl="0"/>
          <a:r>
            <a:rPr lang="en-US" dirty="0" smtClean="0"/>
            <a:t>Baseline Medical/Medication History</a:t>
          </a:r>
          <a:endParaRPr lang="en-US" dirty="0"/>
        </a:p>
      </dgm:t>
    </dgm:pt>
    <dgm:pt modelId="{242B6DF2-9252-40D2-8A13-E114C38ED9A4}" type="parTrans" cxnId="{6F3F39F6-BC62-4509-BF85-73881AFC7092}">
      <dgm:prSet/>
      <dgm:spPr/>
      <dgm:t>
        <a:bodyPr/>
        <a:lstStyle/>
        <a:p>
          <a:endParaRPr lang="en-US"/>
        </a:p>
      </dgm:t>
    </dgm:pt>
    <dgm:pt modelId="{E75EAA7C-E5E3-4F16-914B-2CD0604B0C43}" type="sibTrans" cxnId="{6F3F39F6-BC62-4509-BF85-73881AFC7092}">
      <dgm:prSet/>
      <dgm:spPr/>
      <dgm:t>
        <a:bodyPr/>
        <a:lstStyle/>
        <a:p>
          <a:endParaRPr lang="en-US"/>
        </a:p>
      </dgm:t>
    </dgm:pt>
    <dgm:pt modelId="{A1298F54-5B90-4E78-8C93-A0C10E08DB9E}">
      <dgm:prSet/>
      <dgm:spPr/>
      <dgm:t>
        <a:bodyPr/>
        <a:lstStyle/>
        <a:p>
          <a:pPr rtl="0"/>
          <a:r>
            <a:rPr lang="en-US" dirty="0" smtClean="0"/>
            <a:t>Physical/Pelvic Exams</a:t>
          </a:r>
          <a:endParaRPr lang="en-US" dirty="0"/>
        </a:p>
      </dgm:t>
    </dgm:pt>
    <dgm:pt modelId="{BB8EF4B7-D1BF-47A9-862F-31D496FFC470}" type="parTrans" cxnId="{CA845E9E-0AC6-4D2D-A0E0-E6BEB69BAFF7}">
      <dgm:prSet/>
      <dgm:spPr/>
      <dgm:t>
        <a:bodyPr/>
        <a:lstStyle/>
        <a:p>
          <a:endParaRPr lang="en-US"/>
        </a:p>
      </dgm:t>
    </dgm:pt>
    <dgm:pt modelId="{BD57A474-7AF3-46EC-BA87-4F076F3A3EE2}" type="sibTrans" cxnId="{CA845E9E-0AC6-4D2D-A0E0-E6BEB69BAFF7}">
      <dgm:prSet/>
      <dgm:spPr/>
      <dgm:t>
        <a:bodyPr/>
        <a:lstStyle/>
        <a:p>
          <a:endParaRPr lang="en-US"/>
        </a:p>
      </dgm:t>
    </dgm:pt>
    <dgm:pt modelId="{3221017F-CBFE-451C-917C-CD66F273B1DD}">
      <dgm:prSet/>
      <dgm:spPr/>
      <dgm:t>
        <a:bodyPr/>
        <a:lstStyle/>
        <a:p>
          <a:pPr rtl="0"/>
          <a:r>
            <a:rPr lang="en-US" dirty="0" smtClean="0"/>
            <a:t>STI/RTI/UTI Management</a:t>
          </a:r>
          <a:endParaRPr lang="en-US" dirty="0"/>
        </a:p>
      </dgm:t>
    </dgm:pt>
    <dgm:pt modelId="{091A5A8D-FF36-4060-9E19-240BC49DAA60}" type="parTrans" cxnId="{1E0D5222-F756-450E-AEB4-9D0B68B0A5ED}">
      <dgm:prSet/>
      <dgm:spPr/>
      <dgm:t>
        <a:bodyPr/>
        <a:lstStyle/>
        <a:p>
          <a:endParaRPr lang="en-US"/>
        </a:p>
      </dgm:t>
    </dgm:pt>
    <dgm:pt modelId="{004BBACF-8422-4E40-B7FA-D7FCE1BC15B2}" type="sibTrans" cxnId="{1E0D5222-F756-450E-AEB4-9D0B68B0A5ED}">
      <dgm:prSet/>
      <dgm:spPr/>
      <dgm:t>
        <a:bodyPr/>
        <a:lstStyle/>
        <a:p>
          <a:endParaRPr lang="en-US"/>
        </a:p>
      </dgm:t>
    </dgm:pt>
    <dgm:pt modelId="{15186027-7DF9-46E1-9D9A-30E0D8579F0B}">
      <dgm:prSet/>
      <dgm:spPr/>
      <dgm:t>
        <a:bodyPr/>
        <a:lstStyle/>
        <a:p>
          <a:pPr rtl="0"/>
          <a:r>
            <a:rPr lang="en-US" dirty="0" smtClean="0"/>
            <a:t>Product Use Management</a:t>
          </a:r>
          <a:endParaRPr lang="en-US" dirty="0"/>
        </a:p>
      </dgm:t>
    </dgm:pt>
    <dgm:pt modelId="{ED09A5F5-8637-4F8C-A123-888B520C7AA9}" type="parTrans" cxnId="{37716F7E-AF04-499E-B255-57564A146A31}">
      <dgm:prSet/>
      <dgm:spPr/>
      <dgm:t>
        <a:bodyPr/>
        <a:lstStyle/>
        <a:p>
          <a:endParaRPr lang="en-US"/>
        </a:p>
      </dgm:t>
    </dgm:pt>
    <dgm:pt modelId="{1EAB2F74-5C13-4703-A53C-C442997DD89E}" type="sibTrans" cxnId="{37716F7E-AF04-499E-B255-57564A146A31}">
      <dgm:prSet/>
      <dgm:spPr/>
      <dgm:t>
        <a:bodyPr/>
        <a:lstStyle/>
        <a:p>
          <a:endParaRPr lang="en-US"/>
        </a:p>
      </dgm:t>
    </dgm:pt>
    <dgm:pt modelId="{58D79918-D7FD-4024-92B4-99B777F9B5DA}">
      <dgm:prSet/>
      <dgm:spPr/>
      <dgm:t>
        <a:bodyPr/>
        <a:lstStyle/>
        <a:p>
          <a:pPr rtl="0"/>
          <a:r>
            <a:rPr lang="en-US" dirty="0" smtClean="0"/>
            <a:t>Prohibited Practices Management</a:t>
          </a:r>
          <a:endParaRPr lang="en-US" dirty="0"/>
        </a:p>
      </dgm:t>
    </dgm:pt>
    <dgm:pt modelId="{3EDE59CB-2BE2-45DF-8664-6B21FBB74E82}" type="parTrans" cxnId="{0844531A-6BA3-4ED0-878E-6D7BDF524802}">
      <dgm:prSet/>
      <dgm:spPr/>
      <dgm:t>
        <a:bodyPr/>
        <a:lstStyle/>
        <a:p>
          <a:endParaRPr lang="en-US"/>
        </a:p>
      </dgm:t>
    </dgm:pt>
    <dgm:pt modelId="{870AAA5B-EAD8-4756-B0C5-AA4AB90758F6}" type="sibTrans" cxnId="{0844531A-6BA3-4ED0-878E-6D7BDF524802}">
      <dgm:prSet/>
      <dgm:spPr/>
      <dgm:t>
        <a:bodyPr/>
        <a:lstStyle/>
        <a:p>
          <a:endParaRPr lang="en-US"/>
        </a:p>
      </dgm:t>
    </dgm:pt>
    <dgm:pt modelId="{8190D3FD-69D9-4986-9A0F-B39F96FF9898}">
      <dgm:prSet/>
      <dgm:spPr/>
      <dgm:t>
        <a:bodyPr/>
        <a:lstStyle/>
        <a:p>
          <a:r>
            <a:rPr lang="en-US" dirty="0" smtClean="0"/>
            <a:t>Follow-up Medical/Medication History</a:t>
          </a:r>
          <a:endParaRPr lang="en-US" dirty="0"/>
        </a:p>
      </dgm:t>
    </dgm:pt>
    <dgm:pt modelId="{3C9A2892-0A73-4C93-A201-C9387354BA4E}" type="parTrans" cxnId="{A29DA4EF-AF11-499E-A6CD-68E2E750AE7E}">
      <dgm:prSet/>
      <dgm:spPr/>
    </dgm:pt>
    <dgm:pt modelId="{6D628AFC-6870-4BB7-B0F3-8C884A7E54E4}" type="sibTrans" cxnId="{A29DA4EF-AF11-499E-A6CD-68E2E750AE7E}">
      <dgm:prSet/>
      <dgm:spPr/>
    </dgm:pt>
    <dgm:pt modelId="{E9C73456-5E27-4731-B510-1F747DB821EA}" type="pres">
      <dgm:prSet presAssocID="{333BD206-A751-4146-93D5-B798A5DA3056}" presName="Name0" presStyleCnt="0">
        <dgm:presLayoutVars>
          <dgm:chMax val="7"/>
          <dgm:chPref val="7"/>
          <dgm:dir/>
        </dgm:presLayoutVars>
      </dgm:prSet>
      <dgm:spPr/>
      <dgm:t>
        <a:bodyPr/>
        <a:lstStyle/>
        <a:p>
          <a:endParaRPr lang="en-US"/>
        </a:p>
      </dgm:t>
    </dgm:pt>
    <dgm:pt modelId="{4AD2A23B-DB47-48CE-9F3C-651DE7D5AB27}" type="pres">
      <dgm:prSet presAssocID="{333BD206-A751-4146-93D5-B798A5DA3056}" presName="Name1" presStyleCnt="0"/>
      <dgm:spPr/>
    </dgm:pt>
    <dgm:pt modelId="{3D0064E2-2328-4057-8D2F-F8E051997417}" type="pres">
      <dgm:prSet presAssocID="{333BD206-A751-4146-93D5-B798A5DA3056}" presName="cycle" presStyleCnt="0"/>
      <dgm:spPr/>
    </dgm:pt>
    <dgm:pt modelId="{78CBB317-7F1B-41F7-834B-5EB690422F76}" type="pres">
      <dgm:prSet presAssocID="{333BD206-A751-4146-93D5-B798A5DA3056}" presName="srcNode" presStyleLbl="node1" presStyleIdx="0" presStyleCnt="6"/>
      <dgm:spPr/>
    </dgm:pt>
    <dgm:pt modelId="{F52868D8-4876-4AEF-9CF4-6AFDE0EA99F5}" type="pres">
      <dgm:prSet presAssocID="{333BD206-A751-4146-93D5-B798A5DA3056}" presName="conn" presStyleLbl="parChTrans1D2" presStyleIdx="0" presStyleCnt="1"/>
      <dgm:spPr/>
      <dgm:t>
        <a:bodyPr/>
        <a:lstStyle/>
        <a:p>
          <a:endParaRPr lang="en-US"/>
        </a:p>
      </dgm:t>
    </dgm:pt>
    <dgm:pt modelId="{95BA576A-2A2D-4053-AAAC-F23E26C371F2}" type="pres">
      <dgm:prSet presAssocID="{333BD206-A751-4146-93D5-B798A5DA3056}" presName="extraNode" presStyleLbl="node1" presStyleIdx="0" presStyleCnt="6"/>
      <dgm:spPr/>
    </dgm:pt>
    <dgm:pt modelId="{4DC6D11E-10D9-4853-ABC4-02674A169FBF}" type="pres">
      <dgm:prSet presAssocID="{333BD206-A751-4146-93D5-B798A5DA3056}" presName="dstNode" presStyleLbl="node1" presStyleIdx="0" presStyleCnt="6"/>
      <dgm:spPr/>
    </dgm:pt>
    <dgm:pt modelId="{6B7F6FBA-9054-4D5E-9484-E25F0362EEFB}" type="pres">
      <dgm:prSet presAssocID="{D45EE3EE-8D57-4C6D-A648-66C2F70CA700}" presName="text_1" presStyleLbl="node1" presStyleIdx="0" presStyleCnt="6">
        <dgm:presLayoutVars>
          <dgm:bulletEnabled val="1"/>
        </dgm:presLayoutVars>
      </dgm:prSet>
      <dgm:spPr/>
      <dgm:t>
        <a:bodyPr/>
        <a:lstStyle/>
        <a:p>
          <a:endParaRPr lang="en-US"/>
        </a:p>
      </dgm:t>
    </dgm:pt>
    <dgm:pt modelId="{92A061A8-A47C-4164-A267-2663CB642DD7}" type="pres">
      <dgm:prSet presAssocID="{D45EE3EE-8D57-4C6D-A648-66C2F70CA700}" presName="accent_1" presStyleCnt="0"/>
      <dgm:spPr/>
    </dgm:pt>
    <dgm:pt modelId="{5BCAD272-BDCE-4A3B-9B8B-8624FD3C4BA4}" type="pres">
      <dgm:prSet presAssocID="{D45EE3EE-8D57-4C6D-A648-66C2F70CA700}" presName="accentRepeatNode" presStyleLbl="solidFgAcc1" presStyleIdx="0" presStyleCnt="6"/>
      <dgm:spPr/>
    </dgm:pt>
    <dgm:pt modelId="{796C676A-B048-49CF-BB91-E3DFE0B712EA}" type="pres">
      <dgm:prSet presAssocID="{8190D3FD-69D9-4986-9A0F-B39F96FF9898}" presName="text_2" presStyleLbl="node1" presStyleIdx="1" presStyleCnt="6">
        <dgm:presLayoutVars>
          <dgm:bulletEnabled val="1"/>
        </dgm:presLayoutVars>
      </dgm:prSet>
      <dgm:spPr/>
      <dgm:t>
        <a:bodyPr/>
        <a:lstStyle/>
        <a:p>
          <a:endParaRPr lang="en-US"/>
        </a:p>
      </dgm:t>
    </dgm:pt>
    <dgm:pt modelId="{3EB18812-C65A-4420-A5BF-DBD7EC36EBDF}" type="pres">
      <dgm:prSet presAssocID="{8190D3FD-69D9-4986-9A0F-B39F96FF9898}" presName="accent_2" presStyleCnt="0"/>
      <dgm:spPr/>
    </dgm:pt>
    <dgm:pt modelId="{815920D2-6382-4CCF-A8E4-A1881A808A4D}" type="pres">
      <dgm:prSet presAssocID="{8190D3FD-69D9-4986-9A0F-B39F96FF9898}" presName="accentRepeatNode" presStyleLbl="solidFgAcc1" presStyleIdx="1" presStyleCnt="6"/>
      <dgm:spPr/>
    </dgm:pt>
    <dgm:pt modelId="{E8DF39DC-7E73-4EC2-8FD9-F175AE1B8817}" type="pres">
      <dgm:prSet presAssocID="{A1298F54-5B90-4E78-8C93-A0C10E08DB9E}" presName="text_3" presStyleLbl="node1" presStyleIdx="2" presStyleCnt="6">
        <dgm:presLayoutVars>
          <dgm:bulletEnabled val="1"/>
        </dgm:presLayoutVars>
      </dgm:prSet>
      <dgm:spPr/>
      <dgm:t>
        <a:bodyPr/>
        <a:lstStyle/>
        <a:p>
          <a:endParaRPr lang="en-US"/>
        </a:p>
      </dgm:t>
    </dgm:pt>
    <dgm:pt modelId="{CA71C801-538C-437E-9EBB-C2A1059BE17E}" type="pres">
      <dgm:prSet presAssocID="{A1298F54-5B90-4E78-8C93-A0C10E08DB9E}" presName="accent_3" presStyleCnt="0"/>
      <dgm:spPr/>
    </dgm:pt>
    <dgm:pt modelId="{3AC33D6A-6294-45A8-810A-7FB977B5BFA0}" type="pres">
      <dgm:prSet presAssocID="{A1298F54-5B90-4E78-8C93-A0C10E08DB9E}" presName="accentRepeatNode" presStyleLbl="solidFgAcc1" presStyleIdx="2" presStyleCnt="6"/>
      <dgm:spPr/>
    </dgm:pt>
    <dgm:pt modelId="{B7B1F716-164F-4AC4-9FDF-8D125F67735F}" type="pres">
      <dgm:prSet presAssocID="{3221017F-CBFE-451C-917C-CD66F273B1DD}" presName="text_4" presStyleLbl="node1" presStyleIdx="3" presStyleCnt="6">
        <dgm:presLayoutVars>
          <dgm:bulletEnabled val="1"/>
        </dgm:presLayoutVars>
      </dgm:prSet>
      <dgm:spPr/>
      <dgm:t>
        <a:bodyPr/>
        <a:lstStyle/>
        <a:p>
          <a:endParaRPr lang="en-US"/>
        </a:p>
      </dgm:t>
    </dgm:pt>
    <dgm:pt modelId="{F0F5B669-06D8-4557-8591-B13E59B78488}" type="pres">
      <dgm:prSet presAssocID="{3221017F-CBFE-451C-917C-CD66F273B1DD}" presName="accent_4" presStyleCnt="0"/>
      <dgm:spPr/>
    </dgm:pt>
    <dgm:pt modelId="{477E8CF3-26D2-4AB3-99CC-B4F2A163607C}" type="pres">
      <dgm:prSet presAssocID="{3221017F-CBFE-451C-917C-CD66F273B1DD}" presName="accentRepeatNode" presStyleLbl="solidFgAcc1" presStyleIdx="3" presStyleCnt="6"/>
      <dgm:spPr/>
    </dgm:pt>
    <dgm:pt modelId="{83411B46-DFB2-4614-B914-26A7EB7665F6}" type="pres">
      <dgm:prSet presAssocID="{15186027-7DF9-46E1-9D9A-30E0D8579F0B}" presName="text_5" presStyleLbl="node1" presStyleIdx="4" presStyleCnt="6">
        <dgm:presLayoutVars>
          <dgm:bulletEnabled val="1"/>
        </dgm:presLayoutVars>
      </dgm:prSet>
      <dgm:spPr/>
      <dgm:t>
        <a:bodyPr/>
        <a:lstStyle/>
        <a:p>
          <a:endParaRPr lang="en-US"/>
        </a:p>
      </dgm:t>
    </dgm:pt>
    <dgm:pt modelId="{DFAD566B-5DF6-4E9D-B893-F62F149D1CF6}" type="pres">
      <dgm:prSet presAssocID="{15186027-7DF9-46E1-9D9A-30E0D8579F0B}" presName="accent_5" presStyleCnt="0"/>
      <dgm:spPr/>
    </dgm:pt>
    <dgm:pt modelId="{33CC49EB-1E71-42AF-ABB9-FA5B544ADBEA}" type="pres">
      <dgm:prSet presAssocID="{15186027-7DF9-46E1-9D9A-30E0D8579F0B}" presName="accentRepeatNode" presStyleLbl="solidFgAcc1" presStyleIdx="4" presStyleCnt="6"/>
      <dgm:spPr/>
    </dgm:pt>
    <dgm:pt modelId="{A4F3ED78-59CF-4E9C-AFFF-3AFF093867FE}" type="pres">
      <dgm:prSet presAssocID="{58D79918-D7FD-4024-92B4-99B777F9B5DA}" presName="text_6" presStyleLbl="node1" presStyleIdx="5" presStyleCnt="6">
        <dgm:presLayoutVars>
          <dgm:bulletEnabled val="1"/>
        </dgm:presLayoutVars>
      </dgm:prSet>
      <dgm:spPr/>
      <dgm:t>
        <a:bodyPr/>
        <a:lstStyle/>
        <a:p>
          <a:endParaRPr lang="en-US"/>
        </a:p>
      </dgm:t>
    </dgm:pt>
    <dgm:pt modelId="{E7278910-882D-48C7-B7A0-A1A4A5DB3E91}" type="pres">
      <dgm:prSet presAssocID="{58D79918-D7FD-4024-92B4-99B777F9B5DA}" presName="accent_6" presStyleCnt="0"/>
      <dgm:spPr/>
    </dgm:pt>
    <dgm:pt modelId="{E120F3CF-5E7A-4D6D-9CDB-BE4C69F40F2B}" type="pres">
      <dgm:prSet presAssocID="{58D79918-D7FD-4024-92B4-99B777F9B5DA}" presName="accentRepeatNode" presStyleLbl="solidFgAcc1" presStyleIdx="5" presStyleCnt="6"/>
      <dgm:spPr/>
    </dgm:pt>
  </dgm:ptLst>
  <dgm:cxnLst>
    <dgm:cxn modelId="{CA845E9E-0AC6-4D2D-A0E0-E6BEB69BAFF7}" srcId="{333BD206-A751-4146-93D5-B798A5DA3056}" destId="{A1298F54-5B90-4E78-8C93-A0C10E08DB9E}" srcOrd="2" destOrd="0" parTransId="{BB8EF4B7-D1BF-47A9-862F-31D496FFC470}" sibTransId="{BD57A474-7AF3-46EC-BA87-4F076F3A3EE2}"/>
    <dgm:cxn modelId="{37716F7E-AF04-499E-B255-57564A146A31}" srcId="{333BD206-A751-4146-93D5-B798A5DA3056}" destId="{15186027-7DF9-46E1-9D9A-30E0D8579F0B}" srcOrd="4" destOrd="0" parTransId="{ED09A5F5-8637-4F8C-A123-888B520C7AA9}" sibTransId="{1EAB2F74-5C13-4703-A53C-C442997DD89E}"/>
    <dgm:cxn modelId="{512D155C-277E-40E2-AA41-E6DCEB553C5A}" type="presOf" srcId="{333BD206-A751-4146-93D5-B798A5DA3056}" destId="{E9C73456-5E27-4731-B510-1F747DB821EA}" srcOrd="0" destOrd="0" presId="urn:microsoft.com/office/officeart/2008/layout/VerticalCurvedList"/>
    <dgm:cxn modelId="{6F3F39F6-BC62-4509-BF85-73881AFC7092}" srcId="{333BD206-A751-4146-93D5-B798A5DA3056}" destId="{D45EE3EE-8D57-4C6D-A648-66C2F70CA700}" srcOrd="0" destOrd="0" parTransId="{242B6DF2-9252-40D2-8A13-E114C38ED9A4}" sibTransId="{E75EAA7C-E5E3-4F16-914B-2CD0604B0C43}"/>
    <dgm:cxn modelId="{9F0B80A5-EDE5-4634-98EB-EBE7564C029B}" type="presOf" srcId="{D45EE3EE-8D57-4C6D-A648-66C2F70CA700}" destId="{6B7F6FBA-9054-4D5E-9484-E25F0362EEFB}" srcOrd="0" destOrd="0" presId="urn:microsoft.com/office/officeart/2008/layout/VerticalCurvedList"/>
    <dgm:cxn modelId="{A29DA4EF-AF11-499E-A6CD-68E2E750AE7E}" srcId="{333BD206-A751-4146-93D5-B798A5DA3056}" destId="{8190D3FD-69D9-4986-9A0F-B39F96FF9898}" srcOrd="1" destOrd="0" parTransId="{3C9A2892-0A73-4C93-A201-C9387354BA4E}" sibTransId="{6D628AFC-6870-4BB7-B0F3-8C884A7E54E4}"/>
    <dgm:cxn modelId="{A529A52F-FFF4-4E53-BC8C-7F7666524965}" type="presOf" srcId="{15186027-7DF9-46E1-9D9A-30E0D8579F0B}" destId="{83411B46-DFB2-4614-B914-26A7EB7665F6}" srcOrd="0" destOrd="0" presId="urn:microsoft.com/office/officeart/2008/layout/VerticalCurvedList"/>
    <dgm:cxn modelId="{10334C0F-71D5-4D9B-B478-654C4D52E384}" type="presOf" srcId="{8190D3FD-69D9-4986-9A0F-B39F96FF9898}" destId="{796C676A-B048-49CF-BB91-E3DFE0B712EA}" srcOrd="0" destOrd="0" presId="urn:microsoft.com/office/officeart/2008/layout/VerticalCurvedList"/>
    <dgm:cxn modelId="{0844531A-6BA3-4ED0-878E-6D7BDF524802}" srcId="{333BD206-A751-4146-93D5-B798A5DA3056}" destId="{58D79918-D7FD-4024-92B4-99B777F9B5DA}" srcOrd="5" destOrd="0" parTransId="{3EDE59CB-2BE2-45DF-8664-6B21FBB74E82}" sibTransId="{870AAA5B-EAD8-4756-B0C5-AA4AB90758F6}"/>
    <dgm:cxn modelId="{1E0D5222-F756-450E-AEB4-9D0B68B0A5ED}" srcId="{333BD206-A751-4146-93D5-B798A5DA3056}" destId="{3221017F-CBFE-451C-917C-CD66F273B1DD}" srcOrd="3" destOrd="0" parTransId="{091A5A8D-FF36-4060-9E19-240BC49DAA60}" sibTransId="{004BBACF-8422-4E40-B7FA-D7FCE1BC15B2}"/>
    <dgm:cxn modelId="{4C54E79F-9FDC-4255-B729-1AFFF6ACA913}" type="presOf" srcId="{3221017F-CBFE-451C-917C-CD66F273B1DD}" destId="{B7B1F716-164F-4AC4-9FDF-8D125F67735F}" srcOrd="0" destOrd="0" presId="urn:microsoft.com/office/officeart/2008/layout/VerticalCurvedList"/>
    <dgm:cxn modelId="{8B4D4165-B50A-45FE-BEFD-977A6644D2F2}" type="presOf" srcId="{A1298F54-5B90-4E78-8C93-A0C10E08DB9E}" destId="{E8DF39DC-7E73-4EC2-8FD9-F175AE1B8817}" srcOrd="0" destOrd="0" presId="urn:microsoft.com/office/officeart/2008/layout/VerticalCurvedList"/>
    <dgm:cxn modelId="{74C9B076-4A3D-4125-A311-4E880C9AE5D4}" type="presOf" srcId="{58D79918-D7FD-4024-92B4-99B777F9B5DA}" destId="{A4F3ED78-59CF-4E9C-AFFF-3AFF093867FE}" srcOrd="0" destOrd="0" presId="urn:microsoft.com/office/officeart/2008/layout/VerticalCurvedList"/>
    <dgm:cxn modelId="{BF3A5425-C16C-4CE4-BF18-FC2F223D1674}" type="presOf" srcId="{E75EAA7C-E5E3-4F16-914B-2CD0604B0C43}" destId="{F52868D8-4876-4AEF-9CF4-6AFDE0EA99F5}" srcOrd="0" destOrd="0" presId="urn:microsoft.com/office/officeart/2008/layout/VerticalCurvedList"/>
    <dgm:cxn modelId="{2637FC93-8192-4DF4-9701-7B86E4E32C38}" type="presParOf" srcId="{E9C73456-5E27-4731-B510-1F747DB821EA}" destId="{4AD2A23B-DB47-48CE-9F3C-651DE7D5AB27}" srcOrd="0" destOrd="0" presId="urn:microsoft.com/office/officeart/2008/layout/VerticalCurvedList"/>
    <dgm:cxn modelId="{FF9BB6C5-B394-4C84-81DB-B4031D226A42}" type="presParOf" srcId="{4AD2A23B-DB47-48CE-9F3C-651DE7D5AB27}" destId="{3D0064E2-2328-4057-8D2F-F8E051997417}" srcOrd="0" destOrd="0" presId="urn:microsoft.com/office/officeart/2008/layout/VerticalCurvedList"/>
    <dgm:cxn modelId="{70B58922-2FE6-4F1B-A6F4-AD4769F75BCF}" type="presParOf" srcId="{3D0064E2-2328-4057-8D2F-F8E051997417}" destId="{78CBB317-7F1B-41F7-834B-5EB690422F76}" srcOrd="0" destOrd="0" presId="urn:microsoft.com/office/officeart/2008/layout/VerticalCurvedList"/>
    <dgm:cxn modelId="{E51EF692-C95D-4FD1-AB9B-2FCB5540B9E5}" type="presParOf" srcId="{3D0064E2-2328-4057-8D2F-F8E051997417}" destId="{F52868D8-4876-4AEF-9CF4-6AFDE0EA99F5}" srcOrd="1" destOrd="0" presId="urn:microsoft.com/office/officeart/2008/layout/VerticalCurvedList"/>
    <dgm:cxn modelId="{98F2755B-5DDA-4D80-A8FD-5898535290C3}" type="presParOf" srcId="{3D0064E2-2328-4057-8D2F-F8E051997417}" destId="{95BA576A-2A2D-4053-AAAC-F23E26C371F2}" srcOrd="2" destOrd="0" presId="urn:microsoft.com/office/officeart/2008/layout/VerticalCurvedList"/>
    <dgm:cxn modelId="{37758B72-114C-4E3D-ABE4-52E3C129CF02}" type="presParOf" srcId="{3D0064E2-2328-4057-8D2F-F8E051997417}" destId="{4DC6D11E-10D9-4853-ABC4-02674A169FBF}" srcOrd="3" destOrd="0" presId="urn:microsoft.com/office/officeart/2008/layout/VerticalCurvedList"/>
    <dgm:cxn modelId="{7CFB09A8-139D-4CE2-B3D3-CED7ABF2B3DD}" type="presParOf" srcId="{4AD2A23B-DB47-48CE-9F3C-651DE7D5AB27}" destId="{6B7F6FBA-9054-4D5E-9484-E25F0362EEFB}" srcOrd="1" destOrd="0" presId="urn:microsoft.com/office/officeart/2008/layout/VerticalCurvedList"/>
    <dgm:cxn modelId="{ACDD9412-E8E8-499D-8F9D-178E7DC1FFA3}" type="presParOf" srcId="{4AD2A23B-DB47-48CE-9F3C-651DE7D5AB27}" destId="{92A061A8-A47C-4164-A267-2663CB642DD7}" srcOrd="2" destOrd="0" presId="urn:microsoft.com/office/officeart/2008/layout/VerticalCurvedList"/>
    <dgm:cxn modelId="{F7261C73-9316-4C6F-A207-BE3FA4179A60}" type="presParOf" srcId="{92A061A8-A47C-4164-A267-2663CB642DD7}" destId="{5BCAD272-BDCE-4A3B-9B8B-8624FD3C4BA4}" srcOrd="0" destOrd="0" presId="urn:microsoft.com/office/officeart/2008/layout/VerticalCurvedList"/>
    <dgm:cxn modelId="{0ED4B1A7-B1B7-4C1B-8B1D-48DBA25B2691}" type="presParOf" srcId="{4AD2A23B-DB47-48CE-9F3C-651DE7D5AB27}" destId="{796C676A-B048-49CF-BB91-E3DFE0B712EA}" srcOrd="3" destOrd="0" presId="urn:microsoft.com/office/officeart/2008/layout/VerticalCurvedList"/>
    <dgm:cxn modelId="{CAC76C43-7F96-48BA-B320-68D06668BE16}" type="presParOf" srcId="{4AD2A23B-DB47-48CE-9F3C-651DE7D5AB27}" destId="{3EB18812-C65A-4420-A5BF-DBD7EC36EBDF}" srcOrd="4" destOrd="0" presId="urn:microsoft.com/office/officeart/2008/layout/VerticalCurvedList"/>
    <dgm:cxn modelId="{64154C4F-B13C-4089-AAF8-7A632E8A2BB9}" type="presParOf" srcId="{3EB18812-C65A-4420-A5BF-DBD7EC36EBDF}" destId="{815920D2-6382-4CCF-A8E4-A1881A808A4D}" srcOrd="0" destOrd="0" presId="urn:microsoft.com/office/officeart/2008/layout/VerticalCurvedList"/>
    <dgm:cxn modelId="{08DECC39-8353-4367-84D3-C3F1B415A216}" type="presParOf" srcId="{4AD2A23B-DB47-48CE-9F3C-651DE7D5AB27}" destId="{E8DF39DC-7E73-4EC2-8FD9-F175AE1B8817}" srcOrd="5" destOrd="0" presId="urn:microsoft.com/office/officeart/2008/layout/VerticalCurvedList"/>
    <dgm:cxn modelId="{C338A89E-B47B-4F55-88F6-EB92A8DF25FB}" type="presParOf" srcId="{4AD2A23B-DB47-48CE-9F3C-651DE7D5AB27}" destId="{CA71C801-538C-437E-9EBB-C2A1059BE17E}" srcOrd="6" destOrd="0" presId="urn:microsoft.com/office/officeart/2008/layout/VerticalCurvedList"/>
    <dgm:cxn modelId="{C3742C0F-F9D7-4803-A2F8-7A41ACD3E44F}" type="presParOf" srcId="{CA71C801-538C-437E-9EBB-C2A1059BE17E}" destId="{3AC33D6A-6294-45A8-810A-7FB977B5BFA0}" srcOrd="0" destOrd="0" presId="urn:microsoft.com/office/officeart/2008/layout/VerticalCurvedList"/>
    <dgm:cxn modelId="{2BE8778B-98D7-495F-B993-64F1425BCD3A}" type="presParOf" srcId="{4AD2A23B-DB47-48CE-9F3C-651DE7D5AB27}" destId="{B7B1F716-164F-4AC4-9FDF-8D125F67735F}" srcOrd="7" destOrd="0" presId="urn:microsoft.com/office/officeart/2008/layout/VerticalCurvedList"/>
    <dgm:cxn modelId="{EBEC5BBB-7B77-45CF-A164-34D54699FD84}" type="presParOf" srcId="{4AD2A23B-DB47-48CE-9F3C-651DE7D5AB27}" destId="{F0F5B669-06D8-4557-8591-B13E59B78488}" srcOrd="8" destOrd="0" presId="urn:microsoft.com/office/officeart/2008/layout/VerticalCurvedList"/>
    <dgm:cxn modelId="{F0DF402E-BE6F-4DA0-9670-085C682A28B5}" type="presParOf" srcId="{F0F5B669-06D8-4557-8591-B13E59B78488}" destId="{477E8CF3-26D2-4AB3-99CC-B4F2A163607C}" srcOrd="0" destOrd="0" presId="urn:microsoft.com/office/officeart/2008/layout/VerticalCurvedList"/>
    <dgm:cxn modelId="{254AA4A0-CB78-40C0-8954-293F205AF7F6}" type="presParOf" srcId="{4AD2A23B-DB47-48CE-9F3C-651DE7D5AB27}" destId="{83411B46-DFB2-4614-B914-26A7EB7665F6}" srcOrd="9" destOrd="0" presId="urn:microsoft.com/office/officeart/2008/layout/VerticalCurvedList"/>
    <dgm:cxn modelId="{FD4A8280-66F6-41B3-AB79-A8DA0BA64ACF}" type="presParOf" srcId="{4AD2A23B-DB47-48CE-9F3C-651DE7D5AB27}" destId="{DFAD566B-5DF6-4E9D-B893-F62F149D1CF6}" srcOrd="10" destOrd="0" presId="urn:microsoft.com/office/officeart/2008/layout/VerticalCurvedList"/>
    <dgm:cxn modelId="{E0FF4C24-D1F0-4D7B-AE06-57F0247DC9C0}" type="presParOf" srcId="{DFAD566B-5DF6-4E9D-B893-F62F149D1CF6}" destId="{33CC49EB-1E71-42AF-ABB9-FA5B544ADBEA}" srcOrd="0" destOrd="0" presId="urn:microsoft.com/office/officeart/2008/layout/VerticalCurvedList"/>
    <dgm:cxn modelId="{EFAC490D-46B1-48BD-B5E9-4AB58F65A2D4}" type="presParOf" srcId="{4AD2A23B-DB47-48CE-9F3C-651DE7D5AB27}" destId="{A4F3ED78-59CF-4E9C-AFFF-3AFF093867FE}" srcOrd="11" destOrd="0" presId="urn:microsoft.com/office/officeart/2008/layout/VerticalCurvedList"/>
    <dgm:cxn modelId="{A129B067-C4B1-4A51-A88F-014C24F288C9}" type="presParOf" srcId="{4AD2A23B-DB47-48CE-9F3C-651DE7D5AB27}" destId="{E7278910-882D-48C7-B7A0-A1A4A5DB3E91}" srcOrd="12" destOrd="0" presId="urn:microsoft.com/office/officeart/2008/layout/VerticalCurvedList"/>
    <dgm:cxn modelId="{CEE27303-E397-4A06-BF69-240884BC69AB}" type="presParOf" srcId="{E7278910-882D-48C7-B7A0-A1A4A5DB3E91}" destId="{E120F3CF-5E7A-4D6D-9CDB-BE4C69F40F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D4F36-0BBD-4B19-9DBE-7146602A9FA0}"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FA6C559D-5824-436E-8995-4A3D3781E380}">
      <dgm:prSet/>
      <dgm:spPr/>
      <dgm:t>
        <a:bodyPr/>
        <a:lstStyle/>
        <a:p>
          <a:pPr rtl="0"/>
          <a:r>
            <a:rPr lang="en-US" dirty="0" smtClean="0"/>
            <a:t>Past medical history</a:t>
          </a:r>
          <a:endParaRPr lang="en-US" dirty="0"/>
        </a:p>
      </dgm:t>
    </dgm:pt>
    <dgm:pt modelId="{DAB327E0-1FF7-40ED-8AF0-26CEE2C7D4E1}" type="parTrans" cxnId="{EFA7A1D2-3895-4D33-BD28-A7AB518E2B8C}">
      <dgm:prSet/>
      <dgm:spPr/>
      <dgm:t>
        <a:bodyPr/>
        <a:lstStyle/>
        <a:p>
          <a:endParaRPr lang="en-US"/>
        </a:p>
      </dgm:t>
    </dgm:pt>
    <dgm:pt modelId="{F0FBC3F1-B49C-403C-A220-8CA32DFBF043}" type="sibTrans" cxnId="{EFA7A1D2-3895-4D33-BD28-A7AB518E2B8C}">
      <dgm:prSet/>
      <dgm:spPr/>
      <dgm:t>
        <a:bodyPr/>
        <a:lstStyle/>
        <a:p>
          <a:endParaRPr lang="en-US"/>
        </a:p>
      </dgm:t>
    </dgm:pt>
    <dgm:pt modelId="{9AFA443D-4079-4593-94F1-378C86CB17D6}">
      <dgm:prSet/>
      <dgm:spPr/>
      <dgm:t>
        <a:bodyPr/>
        <a:lstStyle/>
        <a:p>
          <a:pPr rtl="0"/>
          <a:r>
            <a:rPr lang="en-US" smtClean="0"/>
            <a:t>Past problems, including those where medication was taken for an extended period of time</a:t>
          </a:r>
          <a:endParaRPr lang="en-US"/>
        </a:p>
      </dgm:t>
    </dgm:pt>
    <dgm:pt modelId="{1B06E01A-6E32-4265-8A6F-237E806F751D}" type="parTrans" cxnId="{A15CD213-7CE0-4F56-A5C6-70E529DB48C9}">
      <dgm:prSet/>
      <dgm:spPr/>
      <dgm:t>
        <a:bodyPr/>
        <a:lstStyle/>
        <a:p>
          <a:endParaRPr lang="en-US"/>
        </a:p>
      </dgm:t>
    </dgm:pt>
    <dgm:pt modelId="{4006050E-C377-4D57-8EC0-7DB42C9A479A}" type="sibTrans" cxnId="{A15CD213-7CE0-4F56-A5C6-70E529DB48C9}">
      <dgm:prSet/>
      <dgm:spPr/>
      <dgm:t>
        <a:bodyPr/>
        <a:lstStyle/>
        <a:p>
          <a:endParaRPr lang="en-US"/>
        </a:p>
      </dgm:t>
    </dgm:pt>
    <dgm:pt modelId="{E0B0A9EA-9713-4AC7-814C-C32C2CBDE4D9}">
      <dgm:prSet/>
      <dgm:spPr/>
      <dgm:t>
        <a:bodyPr/>
        <a:lstStyle/>
        <a:p>
          <a:pPr rtl="0"/>
          <a:r>
            <a:rPr lang="en-US" smtClean="0"/>
            <a:t>Previous surgeries</a:t>
          </a:r>
          <a:endParaRPr lang="en-US"/>
        </a:p>
      </dgm:t>
    </dgm:pt>
    <dgm:pt modelId="{10E96590-A762-4789-B1C6-BAE865C8C64C}" type="parTrans" cxnId="{688D3B66-9441-4067-968B-CD27E57627EC}">
      <dgm:prSet/>
      <dgm:spPr/>
      <dgm:t>
        <a:bodyPr/>
        <a:lstStyle/>
        <a:p>
          <a:endParaRPr lang="en-US"/>
        </a:p>
      </dgm:t>
    </dgm:pt>
    <dgm:pt modelId="{59F18059-5A77-4BD9-82DD-4BF2FBB9DAAE}" type="sibTrans" cxnId="{688D3B66-9441-4067-968B-CD27E57627EC}">
      <dgm:prSet/>
      <dgm:spPr/>
      <dgm:t>
        <a:bodyPr/>
        <a:lstStyle/>
        <a:p>
          <a:endParaRPr lang="en-US"/>
        </a:p>
      </dgm:t>
    </dgm:pt>
    <dgm:pt modelId="{F9577D7A-B695-4760-AF60-6CCEDA48C321}">
      <dgm:prSet/>
      <dgm:spPr/>
      <dgm:t>
        <a:bodyPr/>
        <a:lstStyle/>
        <a:p>
          <a:pPr rtl="0"/>
          <a:r>
            <a:rPr lang="en-US" smtClean="0"/>
            <a:t>Gynecologic history</a:t>
          </a:r>
          <a:endParaRPr lang="en-US"/>
        </a:p>
      </dgm:t>
    </dgm:pt>
    <dgm:pt modelId="{B487E424-36FD-4206-B12A-79340FF55C55}" type="parTrans" cxnId="{9E74C07F-5EAC-402D-A19C-72CFAF82527D}">
      <dgm:prSet/>
      <dgm:spPr/>
      <dgm:t>
        <a:bodyPr/>
        <a:lstStyle/>
        <a:p>
          <a:endParaRPr lang="en-US"/>
        </a:p>
      </dgm:t>
    </dgm:pt>
    <dgm:pt modelId="{AEB73D1E-4E70-4043-BC48-69C3A4D29424}" type="sibTrans" cxnId="{9E74C07F-5EAC-402D-A19C-72CFAF82527D}">
      <dgm:prSet/>
      <dgm:spPr/>
      <dgm:t>
        <a:bodyPr/>
        <a:lstStyle/>
        <a:p>
          <a:endParaRPr lang="en-US"/>
        </a:p>
      </dgm:t>
    </dgm:pt>
    <dgm:pt modelId="{E7ED3F0A-6319-4747-8B2E-F575E59DE0A7}">
      <dgm:prSet/>
      <dgm:spPr/>
      <dgm:t>
        <a:bodyPr/>
        <a:lstStyle/>
        <a:p>
          <a:pPr rtl="0"/>
          <a:r>
            <a:rPr lang="en-US" smtClean="0"/>
            <a:t>Allergies (drugs, latex, seasonal)</a:t>
          </a:r>
          <a:endParaRPr lang="en-US"/>
        </a:p>
      </dgm:t>
    </dgm:pt>
    <dgm:pt modelId="{2AB85E1D-39FB-4B8D-83E8-D9288D22768F}" type="parTrans" cxnId="{11F75850-3B97-491B-81DA-62FE35B36FD2}">
      <dgm:prSet/>
      <dgm:spPr/>
      <dgm:t>
        <a:bodyPr/>
        <a:lstStyle/>
        <a:p>
          <a:endParaRPr lang="en-US"/>
        </a:p>
      </dgm:t>
    </dgm:pt>
    <dgm:pt modelId="{B8E54D89-05C8-4BDC-89E5-EEB1403DFE8C}" type="sibTrans" cxnId="{11F75850-3B97-491B-81DA-62FE35B36FD2}">
      <dgm:prSet/>
      <dgm:spPr/>
      <dgm:t>
        <a:bodyPr/>
        <a:lstStyle/>
        <a:p>
          <a:endParaRPr lang="en-US"/>
        </a:p>
      </dgm:t>
    </dgm:pt>
    <dgm:pt modelId="{51D13083-31E0-4F78-9DC4-378F9BA81C69}">
      <dgm:prSet/>
      <dgm:spPr/>
      <dgm:t>
        <a:bodyPr/>
        <a:lstStyle/>
        <a:p>
          <a:pPr rtl="0"/>
          <a:r>
            <a:rPr lang="en-US" smtClean="0"/>
            <a:t>Any current symptoms/conditions she is having</a:t>
          </a:r>
          <a:endParaRPr lang="en-US"/>
        </a:p>
      </dgm:t>
    </dgm:pt>
    <dgm:pt modelId="{67525A69-59B9-47CF-B2CE-85691445FE65}" type="parTrans" cxnId="{15ACFE7C-6F70-493E-9ED8-AA16B574DDD5}">
      <dgm:prSet/>
      <dgm:spPr/>
      <dgm:t>
        <a:bodyPr/>
        <a:lstStyle/>
        <a:p>
          <a:endParaRPr lang="en-US"/>
        </a:p>
      </dgm:t>
    </dgm:pt>
    <dgm:pt modelId="{8B0E26B3-00BC-40DB-BDAE-01C441B4BD71}" type="sibTrans" cxnId="{15ACFE7C-6F70-493E-9ED8-AA16B574DDD5}">
      <dgm:prSet/>
      <dgm:spPr/>
      <dgm:t>
        <a:bodyPr/>
        <a:lstStyle/>
        <a:p>
          <a:endParaRPr lang="en-US"/>
        </a:p>
      </dgm:t>
    </dgm:pt>
    <dgm:pt modelId="{56C6CD12-D853-486C-BA6D-F39DA5141F5F}" type="pres">
      <dgm:prSet presAssocID="{653D4F36-0BBD-4B19-9DBE-7146602A9FA0}" presName="Name0" presStyleCnt="0">
        <dgm:presLayoutVars>
          <dgm:dir/>
          <dgm:resizeHandles val="exact"/>
        </dgm:presLayoutVars>
      </dgm:prSet>
      <dgm:spPr/>
      <dgm:t>
        <a:bodyPr/>
        <a:lstStyle/>
        <a:p>
          <a:endParaRPr lang="en-US"/>
        </a:p>
      </dgm:t>
    </dgm:pt>
    <dgm:pt modelId="{2ECDB01C-2CA1-442B-9737-86E69123B7D1}" type="pres">
      <dgm:prSet presAssocID="{FA6C559D-5824-436E-8995-4A3D3781E380}" presName="node" presStyleLbl="node1" presStyleIdx="0" presStyleCnt="6">
        <dgm:presLayoutVars>
          <dgm:bulletEnabled val="1"/>
        </dgm:presLayoutVars>
      </dgm:prSet>
      <dgm:spPr/>
      <dgm:t>
        <a:bodyPr/>
        <a:lstStyle/>
        <a:p>
          <a:endParaRPr lang="en-US"/>
        </a:p>
      </dgm:t>
    </dgm:pt>
    <dgm:pt modelId="{BB6D9DC4-2809-4925-BCB1-7C63966A4993}" type="pres">
      <dgm:prSet presAssocID="{F0FBC3F1-B49C-403C-A220-8CA32DFBF043}" presName="sibTrans" presStyleLbl="sibTrans1D1" presStyleIdx="0" presStyleCnt="5"/>
      <dgm:spPr/>
      <dgm:t>
        <a:bodyPr/>
        <a:lstStyle/>
        <a:p>
          <a:endParaRPr lang="en-US"/>
        </a:p>
      </dgm:t>
    </dgm:pt>
    <dgm:pt modelId="{C5833AB7-0CED-479B-9827-82F238EAC36C}" type="pres">
      <dgm:prSet presAssocID="{F0FBC3F1-B49C-403C-A220-8CA32DFBF043}" presName="connectorText" presStyleLbl="sibTrans1D1" presStyleIdx="0" presStyleCnt="5"/>
      <dgm:spPr/>
      <dgm:t>
        <a:bodyPr/>
        <a:lstStyle/>
        <a:p>
          <a:endParaRPr lang="en-US"/>
        </a:p>
      </dgm:t>
    </dgm:pt>
    <dgm:pt modelId="{8E2B500D-6F2F-4A85-8728-90989280A290}" type="pres">
      <dgm:prSet presAssocID="{9AFA443D-4079-4593-94F1-378C86CB17D6}" presName="node" presStyleLbl="node1" presStyleIdx="1" presStyleCnt="6">
        <dgm:presLayoutVars>
          <dgm:bulletEnabled val="1"/>
        </dgm:presLayoutVars>
      </dgm:prSet>
      <dgm:spPr/>
      <dgm:t>
        <a:bodyPr/>
        <a:lstStyle/>
        <a:p>
          <a:endParaRPr lang="en-US"/>
        </a:p>
      </dgm:t>
    </dgm:pt>
    <dgm:pt modelId="{C2721B3E-7347-4BF9-AC9E-C6B9035B0E44}" type="pres">
      <dgm:prSet presAssocID="{4006050E-C377-4D57-8EC0-7DB42C9A479A}" presName="sibTrans" presStyleLbl="sibTrans1D1" presStyleIdx="1" presStyleCnt="5"/>
      <dgm:spPr/>
      <dgm:t>
        <a:bodyPr/>
        <a:lstStyle/>
        <a:p>
          <a:endParaRPr lang="en-US"/>
        </a:p>
      </dgm:t>
    </dgm:pt>
    <dgm:pt modelId="{659C2893-60D2-4B1D-B845-55484845955A}" type="pres">
      <dgm:prSet presAssocID="{4006050E-C377-4D57-8EC0-7DB42C9A479A}" presName="connectorText" presStyleLbl="sibTrans1D1" presStyleIdx="1" presStyleCnt="5"/>
      <dgm:spPr/>
      <dgm:t>
        <a:bodyPr/>
        <a:lstStyle/>
        <a:p>
          <a:endParaRPr lang="en-US"/>
        </a:p>
      </dgm:t>
    </dgm:pt>
    <dgm:pt modelId="{F471C10A-760F-4E1F-AA00-2DB61C832D28}" type="pres">
      <dgm:prSet presAssocID="{E0B0A9EA-9713-4AC7-814C-C32C2CBDE4D9}" presName="node" presStyleLbl="node1" presStyleIdx="2" presStyleCnt="6">
        <dgm:presLayoutVars>
          <dgm:bulletEnabled val="1"/>
        </dgm:presLayoutVars>
      </dgm:prSet>
      <dgm:spPr/>
      <dgm:t>
        <a:bodyPr/>
        <a:lstStyle/>
        <a:p>
          <a:endParaRPr lang="en-US"/>
        </a:p>
      </dgm:t>
    </dgm:pt>
    <dgm:pt modelId="{5DCEC78E-ABCE-4401-87C0-B92F35558C10}" type="pres">
      <dgm:prSet presAssocID="{59F18059-5A77-4BD9-82DD-4BF2FBB9DAAE}" presName="sibTrans" presStyleLbl="sibTrans1D1" presStyleIdx="2" presStyleCnt="5"/>
      <dgm:spPr/>
      <dgm:t>
        <a:bodyPr/>
        <a:lstStyle/>
        <a:p>
          <a:endParaRPr lang="en-US"/>
        </a:p>
      </dgm:t>
    </dgm:pt>
    <dgm:pt modelId="{15D60C5B-6A49-48FA-A6AA-56E3241DC562}" type="pres">
      <dgm:prSet presAssocID="{59F18059-5A77-4BD9-82DD-4BF2FBB9DAAE}" presName="connectorText" presStyleLbl="sibTrans1D1" presStyleIdx="2" presStyleCnt="5"/>
      <dgm:spPr/>
      <dgm:t>
        <a:bodyPr/>
        <a:lstStyle/>
        <a:p>
          <a:endParaRPr lang="en-US"/>
        </a:p>
      </dgm:t>
    </dgm:pt>
    <dgm:pt modelId="{1D60A638-D189-4DCE-92F1-17BE9DF3358D}" type="pres">
      <dgm:prSet presAssocID="{F9577D7A-B695-4760-AF60-6CCEDA48C321}" presName="node" presStyleLbl="node1" presStyleIdx="3" presStyleCnt="6">
        <dgm:presLayoutVars>
          <dgm:bulletEnabled val="1"/>
        </dgm:presLayoutVars>
      </dgm:prSet>
      <dgm:spPr/>
      <dgm:t>
        <a:bodyPr/>
        <a:lstStyle/>
        <a:p>
          <a:endParaRPr lang="en-US"/>
        </a:p>
      </dgm:t>
    </dgm:pt>
    <dgm:pt modelId="{90C0E12A-70EF-460D-8E8E-4CE4F70FD6DA}" type="pres">
      <dgm:prSet presAssocID="{AEB73D1E-4E70-4043-BC48-69C3A4D29424}" presName="sibTrans" presStyleLbl="sibTrans1D1" presStyleIdx="3" presStyleCnt="5"/>
      <dgm:spPr/>
      <dgm:t>
        <a:bodyPr/>
        <a:lstStyle/>
        <a:p>
          <a:endParaRPr lang="en-US"/>
        </a:p>
      </dgm:t>
    </dgm:pt>
    <dgm:pt modelId="{30E4912F-6895-46FD-A8CA-93554CABF132}" type="pres">
      <dgm:prSet presAssocID="{AEB73D1E-4E70-4043-BC48-69C3A4D29424}" presName="connectorText" presStyleLbl="sibTrans1D1" presStyleIdx="3" presStyleCnt="5"/>
      <dgm:spPr/>
      <dgm:t>
        <a:bodyPr/>
        <a:lstStyle/>
        <a:p>
          <a:endParaRPr lang="en-US"/>
        </a:p>
      </dgm:t>
    </dgm:pt>
    <dgm:pt modelId="{43858737-BE81-4CEB-86BB-485D04F58266}" type="pres">
      <dgm:prSet presAssocID="{E7ED3F0A-6319-4747-8B2E-F575E59DE0A7}" presName="node" presStyleLbl="node1" presStyleIdx="4" presStyleCnt="6">
        <dgm:presLayoutVars>
          <dgm:bulletEnabled val="1"/>
        </dgm:presLayoutVars>
      </dgm:prSet>
      <dgm:spPr/>
      <dgm:t>
        <a:bodyPr/>
        <a:lstStyle/>
        <a:p>
          <a:endParaRPr lang="en-US"/>
        </a:p>
      </dgm:t>
    </dgm:pt>
    <dgm:pt modelId="{BCE8F0DD-2A39-4337-8E8E-2A76FC79731A}" type="pres">
      <dgm:prSet presAssocID="{B8E54D89-05C8-4BDC-89E5-EEB1403DFE8C}" presName="sibTrans" presStyleLbl="sibTrans1D1" presStyleIdx="4" presStyleCnt="5"/>
      <dgm:spPr/>
      <dgm:t>
        <a:bodyPr/>
        <a:lstStyle/>
        <a:p>
          <a:endParaRPr lang="en-US"/>
        </a:p>
      </dgm:t>
    </dgm:pt>
    <dgm:pt modelId="{8AC4116A-8D66-4C83-811F-6B0DEF3EFD05}" type="pres">
      <dgm:prSet presAssocID="{B8E54D89-05C8-4BDC-89E5-EEB1403DFE8C}" presName="connectorText" presStyleLbl="sibTrans1D1" presStyleIdx="4" presStyleCnt="5"/>
      <dgm:spPr/>
      <dgm:t>
        <a:bodyPr/>
        <a:lstStyle/>
        <a:p>
          <a:endParaRPr lang="en-US"/>
        </a:p>
      </dgm:t>
    </dgm:pt>
    <dgm:pt modelId="{A4DA997E-FF9C-4D8E-A568-38AC539FDFE4}" type="pres">
      <dgm:prSet presAssocID="{51D13083-31E0-4F78-9DC4-378F9BA81C69}" presName="node" presStyleLbl="node1" presStyleIdx="5" presStyleCnt="6">
        <dgm:presLayoutVars>
          <dgm:bulletEnabled val="1"/>
        </dgm:presLayoutVars>
      </dgm:prSet>
      <dgm:spPr/>
      <dgm:t>
        <a:bodyPr/>
        <a:lstStyle/>
        <a:p>
          <a:endParaRPr lang="en-US"/>
        </a:p>
      </dgm:t>
    </dgm:pt>
  </dgm:ptLst>
  <dgm:cxnLst>
    <dgm:cxn modelId="{6C0D67F6-7B0C-4EEE-88EB-CCD2292A09B5}" type="presOf" srcId="{B8E54D89-05C8-4BDC-89E5-EEB1403DFE8C}" destId="{BCE8F0DD-2A39-4337-8E8E-2A76FC79731A}" srcOrd="0" destOrd="0" presId="urn:microsoft.com/office/officeart/2005/8/layout/bProcess3"/>
    <dgm:cxn modelId="{ABCFFA36-63DA-44E4-8F51-96920D3EC145}" type="presOf" srcId="{4006050E-C377-4D57-8EC0-7DB42C9A479A}" destId="{C2721B3E-7347-4BF9-AC9E-C6B9035B0E44}" srcOrd="0" destOrd="0" presId="urn:microsoft.com/office/officeart/2005/8/layout/bProcess3"/>
    <dgm:cxn modelId="{F559B21D-299F-4C5E-84C7-9AC61BC615C8}" type="presOf" srcId="{653D4F36-0BBD-4B19-9DBE-7146602A9FA0}" destId="{56C6CD12-D853-486C-BA6D-F39DA5141F5F}" srcOrd="0" destOrd="0" presId="urn:microsoft.com/office/officeart/2005/8/layout/bProcess3"/>
    <dgm:cxn modelId="{78FB0C46-5AE0-40AA-987D-F7EACED49C9A}" type="presOf" srcId="{59F18059-5A77-4BD9-82DD-4BF2FBB9DAAE}" destId="{5DCEC78E-ABCE-4401-87C0-B92F35558C10}" srcOrd="0" destOrd="0" presId="urn:microsoft.com/office/officeart/2005/8/layout/bProcess3"/>
    <dgm:cxn modelId="{15ACFE7C-6F70-493E-9ED8-AA16B574DDD5}" srcId="{653D4F36-0BBD-4B19-9DBE-7146602A9FA0}" destId="{51D13083-31E0-4F78-9DC4-378F9BA81C69}" srcOrd="5" destOrd="0" parTransId="{67525A69-59B9-47CF-B2CE-85691445FE65}" sibTransId="{8B0E26B3-00BC-40DB-BDAE-01C441B4BD71}"/>
    <dgm:cxn modelId="{0AAF2AA2-E615-44DC-ADBE-6AA2A5DEE905}" type="presOf" srcId="{E0B0A9EA-9713-4AC7-814C-C32C2CBDE4D9}" destId="{F471C10A-760F-4E1F-AA00-2DB61C832D28}" srcOrd="0" destOrd="0" presId="urn:microsoft.com/office/officeart/2005/8/layout/bProcess3"/>
    <dgm:cxn modelId="{A15CD213-7CE0-4F56-A5C6-70E529DB48C9}" srcId="{653D4F36-0BBD-4B19-9DBE-7146602A9FA0}" destId="{9AFA443D-4079-4593-94F1-378C86CB17D6}" srcOrd="1" destOrd="0" parTransId="{1B06E01A-6E32-4265-8A6F-237E806F751D}" sibTransId="{4006050E-C377-4D57-8EC0-7DB42C9A479A}"/>
    <dgm:cxn modelId="{9299C945-2463-4F83-BEC7-B900F71ADFB8}" type="presOf" srcId="{59F18059-5A77-4BD9-82DD-4BF2FBB9DAAE}" destId="{15D60C5B-6A49-48FA-A6AA-56E3241DC562}" srcOrd="1" destOrd="0" presId="urn:microsoft.com/office/officeart/2005/8/layout/bProcess3"/>
    <dgm:cxn modelId="{518CEE6C-54CB-49EF-B7E2-88FBD91D440E}" type="presOf" srcId="{B8E54D89-05C8-4BDC-89E5-EEB1403DFE8C}" destId="{8AC4116A-8D66-4C83-811F-6B0DEF3EFD05}" srcOrd="1" destOrd="0" presId="urn:microsoft.com/office/officeart/2005/8/layout/bProcess3"/>
    <dgm:cxn modelId="{688D3B66-9441-4067-968B-CD27E57627EC}" srcId="{653D4F36-0BBD-4B19-9DBE-7146602A9FA0}" destId="{E0B0A9EA-9713-4AC7-814C-C32C2CBDE4D9}" srcOrd="2" destOrd="0" parTransId="{10E96590-A762-4789-B1C6-BAE865C8C64C}" sibTransId="{59F18059-5A77-4BD9-82DD-4BF2FBB9DAAE}"/>
    <dgm:cxn modelId="{9E74C07F-5EAC-402D-A19C-72CFAF82527D}" srcId="{653D4F36-0BBD-4B19-9DBE-7146602A9FA0}" destId="{F9577D7A-B695-4760-AF60-6CCEDA48C321}" srcOrd="3" destOrd="0" parTransId="{B487E424-36FD-4206-B12A-79340FF55C55}" sibTransId="{AEB73D1E-4E70-4043-BC48-69C3A4D29424}"/>
    <dgm:cxn modelId="{EFA7A1D2-3895-4D33-BD28-A7AB518E2B8C}" srcId="{653D4F36-0BBD-4B19-9DBE-7146602A9FA0}" destId="{FA6C559D-5824-436E-8995-4A3D3781E380}" srcOrd="0" destOrd="0" parTransId="{DAB327E0-1FF7-40ED-8AF0-26CEE2C7D4E1}" sibTransId="{F0FBC3F1-B49C-403C-A220-8CA32DFBF043}"/>
    <dgm:cxn modelId="{0136F5DB-6118-47E7-AB18-49CEABBEEF7D}" type="presOf" srcId="{9AFA443D-4079-4593-94F1-378C86CB17D6}" destId="{8E2B500D-6F2F-4A85-8728-90989280A290}" srcOrd="0" destOrd="0" presId="urn:microsoft.com/office/officeart/2005/8/layout/bProcess3"/>
    <dgm:cxn modelId="{11F75850-3B97-491B-81DA-62FE35B36FD2}" srcId="{653D4F36-0BBD-4B19-9DBE-7146602A9FA0}" destId="{E7ED3F0A-6319-4747-8B2E-F575E59DE0A7}" srcOrd="4" destOrd="0" parTransId="{2AB85E1D-39FB-4B8D-83E8-D9288D22768F}" sibTransId="{B8E54D89-05C8-4BDC-89E5-EEB1403DFE8C}"/>
    <dgm:cxn modelId="{28D332A0-3E03-4886-98C6-CAA268A86132}" type="presOf" srcId="{E7ED3F0A-6319-4747-8B2E-F575E59DE0A7}" destId="{43858737-BE81-4CEB-86BB-485D04F58266}" srcOrd="0" destOrd="0" presId="urn:microsoft.com/office/officeart/2005/8/layout/bProcess3"/>
    <dgm:cxn modelId="{6A016C36-63BA-46C7-9ABC-A865369E3A3B}" type="presOf" srcId="{4006050E-C377-4D57-8EC0-7DB42C9A479A}" destId="{659C2893-60D2-4B1D-B845-55484845955A}" srcOrd="1" destOrd="0" presId="urn:microsoft.com/office/officeart/2005/8/layout/bProcess3"/>
    <dgm:cxn modelId="{BAC3FACF-E75E-44EF-B99D-88D9C9A2194E}" type="presOf" srcId="{AEB73D1E-4E70-4043-BC48-69C3A4D29424}" destId="{30E4912F-6895-46FD-A8CA-93554CABF132}" srcOrd="1" destOrd="0" presId="urn:microsoft.com/office/officeart/2005/8/layout/bProcess3"/>
    <dgm:cxn modelId="{0A0834B7-4CD6-474B-8889-BCF7E38AE92D}" type="presOf" srcId="{F0FBC3F1-B49C-403C-A220-8CA32DFBF043}" destId="{C5833AB7-0CED-479B-9827-82F238EAC36C}" srcOrd="1" destOrd="0" presId="urn:microsoft.com/office/officeart/2005/8/layout/bProcess3"/>
    <dgm:cxn modelId="{B4BB33B7-615C-4E5F-A3B2-25EAC5CF2AA2}" type="presOf" srcId="{F9577D7A-B695-4760-AF60-6CCEDA48C321}" destId="{1D60A638-D189-4DCE-92F1-17BE9DF3358D}" srcOrd="0" destOrd="0" presId="urn:microsoft.com/office/officeart/2005/8/layout/bProcess3"/>
    <dgm:cxn modelId="{CD71F2F5-FB90-4D01-BF0F-D4BCF0681C6E}" type="presOf" srcId="{FA6C559D-5824-436E-8995-4A3D3781E380}" destId="{2ECDB01C-2CA1-442B-9737-86E69123B7D1}" srcOrd="0" destOrd="0" presId="urn:microsoft.com/office/officeart/2005/8/layout/bProcess3"/>
    <dgm:cxn modelId="{A6B844A2-E05E-4D5A-9194-A60D7C216C16}" type="presOf" srcId="{F0FBC3F1-B49C-403C-A220-8CA32DFBF043}" destId="{BB6D9DC4-2809-4925-BCB1-7C63966A4993}" srcOrd="0" destOrd="0" presId="urn:microsoft.com/office/officeart/2005/8/layout/bProcess3"/>
    <dgm:cxn modelId="{81A3C57D-29AC-48A3-9D23-298FE5B9FEED}" type="presOf" srcId="{AEB73D1E-4E70-4043-BC48-69C3A4D29424}" destId="{90C0E12A-70EF-460D-8E8E-4CE4F70FD6DA}" srcOrd="0" destOrd="0" presId="urn:microsoft.com/office/officeart/2005/8/layout/bProcess3"/>
    <dgm:cxn modelId="{0480B385-B846-4C83-A628-F3660F90BB0A}" type="presOf" srcId="{51D13083-31E0-4F78-9DC4-378F9BA81C69}" destId="{A4DA997E-FF9C-4D8E-A568-38AC539FDFE4}" srcOrd="0" destOrd="0" presId="urn:microsoft.com/office/officeart/2005/8/layout/bProcess3"/>
    <dgm:cxn modelId="{9AB41FB2-C7B9-4B67-95BC-DD2CAB925D80}" type="presParOf" srcId="{56C6CD12-D853-486C-BA6D-F39DA5141F5F}" destId="{2ECDB01C-2CA1-442B-9737-86E69123B7D1}" srcOrd="0" destOrd="0" presId="urn:microsoft.com/office/officeart/2005/8/layout/bProcess3"/>
    <dgm:cxn modelId="{E610B275-525B-4418-8911-3677B1DAA2DC}" type="presParOf" srcId="{56C6CD12-D853-486C-BA6D-F39DA5141F5F}" destId="{BB6D9DC4-2809-4925-BCB1-7C63966A4993}" srcOrd="1" destOrd="0" presId="urn:microsoft.com/office/officeart/2005/8/layout/bProcess3"/>
    <dgm:cxn modelId="{ABBB5066-8465-4C89-8370-22ABDAF8411F}" type="presParOf" srcId="{BB6D9DC4-2809-4925-BCB1-7C63966A4993}" destId="{C5833AB7-0CED-479B-9827-82F238EAC36C}" srcOrd="0" destOrd="0" presId="urn:microsoft.com/office/officeart/2005/8/layout/bProcess3"/>
    <dgm:cxn modelId="{BB6BB5A2-23C1-4023-851C-589DAC01F808}" type="presParOf" srcId="{56C6CD12-D853-486C-BA6D-F39DA5141F5F}" destId="{8E2B500D-6F2F-4A85-8728-90989280A290}" srcOrd="2" destOrd="0" presId="urn:microsoft.com/office/officeart/2005/8/layout/bProcess3"/>
    <dgm:cxn modelId="{E2992131-6FBA-4A4F-91EF-C1CE6F4847DE}" type="presParOf" srcId="{56C6CD12-D853-486C-BA6D-F39DA5141F5F}" destId="{C2721B3E-7347-4BF9-AC9E-C6B9035B0E44}" srcOrd="3" destOrd="0" presId="urn:microsoft.com/office/officeart/2005/8/layout/bProcess3"/>
    <dgm:cxn modelId="{1E08F3F0-8047-4020-BCB0-2B65712931BB}" type="presParOf" srcId="{C2721B3E-7347-4BF9-AC9E-C6B9035B0E44}" destId="{659C2893-60D2-4B1D-B845-55484845955A}" srcOrd="0" destOrd="0" presId="urn:microsoft.com/office/officeart/2005/8/layout/bProcess3"/>
    <dgm:cxn modelId="{DA1558A7-81F7-4BCB-85EF-B3C85CD35870}" type="presParOf" srcId="{56C6CD12-D853-486C-BA6D-F39DA5141F5F}" destId="{F471C10A-760F-4E1F-AA00-2DB61C832D28}" srcOrd="4" destOrd="0" presId="urn:microsoft.com/office/officeart/2005/8/layout/bProcess3"/>
    <dgm:cxn modelId="{2B576381-244B-4371-AFE3-506418418FC3}" type="presParOf" srcId="{56C6CD12-D853-486C-BA6D-F39DA5141F5F}" destId="{5DCEC78E-ABCE-4401-87C0-B92F35558C10}" srcOrd="5" destOrd="0" presId="urn:microsoft.com/office/officeart/2005/8/layout/bProcess3"/>
    <dgm:cxn modelId="{4333A3B0-6342-4AB1-AC71-44C635BFDA1E}" type="presParOf" srcId="{5DCEC78E-ABCE-4401-87C0-B92F35558C10}" destId="{15D60C5B-6A49-48FA-A6AA-56E3241DC562}" srcOrd="0" destOrd="0" presId="urn:microsoft.com/office/officeart/2005/8/layout/bProcess3"/>
    <dgm:cxn modelId="{E3682BA6-791E-4244-BD10-1CD80D4B6B09}" type="presParOf" srcId="{56C6CD12-D853-486C-BA6D-F39DA5141F5F}" destId="{1D60A638-D189-4DCE-92F1-17BE9DF3358D}" srcOrd="6" destOrd="0" presId="urn:microsoft.com/office/officeart/2005/8/layout/bProcess3"/>
    <dgm:cxn modelId="{AE7BBA03-4506-440C-987F-4C32C810F377}" type="presParOf" srcId="{56C6CD12-D853-486C-BA6D-F39DA5141F5F}" destId="{90C0E12A-70EF-460D-8E8E-4CE4F70FD6DA}" srcOrd="7" destOrd="0" presId="urn:microsoft.com/office/officeart/2005/8/layout/bProcess3"/>
    <dgm:cxn modelId="{890D2DFE-8C3F-4B9D-95CD-D032A806AA6B}" type="presParOf" srcId="{90C0E12A-70EF-460D-8E8E-4CE4F70FD6DA}" destId="{30E4912F-6895-46FD-A8CA-93554CABF132}" srcOrd="0" destOrd="0" presId="urn:microsoft.com/office/officeart/2005/8/layout/bProcess3"/>
    <dgm:cxn modelId="{767CE58A-6BA7-4C8B-85BB-56B8C7AA1D8D}" type="presParOf" srcId="{56C6CD12-D853-486C-BA6D-F39DA5141F5F}" destId="{43858737-BE81-4CEB-86BB-485D04F58266}" srcOrd="8" destOrd="0" presId="urn:microsoft.com/office/officeart/2005/8/layout/bProcess3"/>
    <dgm:cxn modelId="{E6FF41C8-94F1-4209-8841-83BEC420A5CF}" type="presParOf" srcId="{56C6CD12-D853-486C-BA6D-F39DA5141F5F}" destId="{BCE8F0DD-2A39-4337-8E8E-2A76FC79731A}" srcOrd="9" destOrd="0" presId="urn:microsoft.com/office/officeart/2005/8/layout/bProcess3"/>
    <dgm:cxn modelId="{62CDF092-7CE4-41E6-838A-BC7B4D6D551A}" type="presParOf" srcId="{BCE8F0DD-2A39-4337-8E8E-2A76FC79731A}" destId="{8AC4116A-8D66-4C83-811F-6B0DEF3EFD05}" srcOrd="0" destOrd="0" presId="urn:microsoft.com/office/officeart/2005/8/layout/bProcess3"/>
    <dgm:cxn modelId="{7C22D75C-3957-4DB2-98E7-371248E5904B}" type="presParOf" srcId="{56C6CD12-D853-486C-BA6D-F39DA5141F5F}" destId="{A4DA997E-FF9C-4D8E-A568-38AC539FDFE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2C567-BB1F-4959-9982-4684D15AFB39}"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F6AC9184-7439-4224-9211-DA05362D303F}">
      <dgm:prSet/>
      <dgm:spPr/>
      <dgm:t>
        <a:bodyPr/>
        <a:lstStyle/>
        <a:p>
          <a:pPr rtl="0"/>
          <a:r>
            <a:rPr lang="en-US" smtClean="0"/>
            <a:t>Documented at Screening </a:t>
          </a:r>
          <a:endParaRPr lang="en-US"/>
        </a:p>
      </dgm:t>
    </dgm:pt>
    <dgm:pt modelId="{B6E63B5F-FC95-46BF-9E2A-BD6753725C6A}" type="parTrans" cxnId="{A77A3593-EBB9-408A-A6FC-804BA33673FF}">
      <dgm:prSet/>
      <dgm:spPr/>
      <dgm:t>
        <a:bodyPr/>
        <a:lstStyle/>
        <a:p>
          <a:endParaRPr lang="en-US"/>
        </a:p>
      </dgm:t>
    </dgm:pt>
    <dgm:pt modelId="{20C86673-FDED-4691-8D61-63B167283C78}" type="sibTrans" cxnId="{A77A3593-EBB9-408A-A6FC-804BA33673FF}">
      <dgm:prSet/>
      <dgm:spPr/>
      <dgm:t>
        <a:bodyPr/>
        <a:lstStyle/>
        <a:p>
          <a:endParaRPr lang="en-US"/>
        </a:p>
      </dgm:t>
    </dgm:pt>
    <dgm:pt modelId="{8AF2173D-499A-44EB-9A17-79B87261B6A9}">
      <dgm:prSet/>
      <dgm:spPr/>
      <dgm:t>
        <a:bodyPr/>
        <a:lstStyle/>
        <a:p>
          <a:pPr rtl="0"/>
          <a:r>
            <a:rPr lang="en-US" dirty="0" smtClean="0"/>
            <a:t>Reviewed/updated at Enrollment  </a:t>
          </a:r>
          <a:endParaRPr lang="en-US" dirty="0"/>
        </a:p>
      </dgm:t>
    </dgm:pt>
    <dgm:pt modelId="{42E5ADA1-3EEF-46B4-89F9-6EC13CE340BB}" type="parTrans" cxnId="{764A7B3F-AB80-4BE0-AD4D-2F3E09A4D1F1}">
      <dgm:prSet/>
      <dgm:spPr/>
      <dgm:t>
        <a:bodyPr/>
        <a:lstStyle/>
        <a:p>
          <a:endParaRPr lang="en-US"/>
        </a:p>
      </dgm:t>
    </dgm:pt>
    <dgm:pt modelId="{FB43A2C3-3764-40B0-8A06-0A7E5D37340D}" type="sibTrans" cxnId="{764A7B3F-AB80-4BE0-AD4D-2F3E09A4D1F1}">
      <dgm:prSet/>
      <dgm:spPr/>
      <dgm:t>
        <a:bodyPr/>
        <a:lstStyle/>
        <a:p>
          <a:endParaRPr lang="en-US"/>
        </a:p>
      </dgm:t>
    </dgm:pt>
    <dgm:pt modelId="{5C46BDEB-BD99-4CF6-B345-FAEA6B3DAD84}">
      <dgm:prSet/>
      <dgm:spPr/>
      <dgm:t>
        <a:bodyPr/>
        <a:lstStyle/>
        <a:p>
          <a:pPr rtl="0"/>
          <a:r>
            <a:rPr lang="en-US" dirty="0" smtClean="0"/>
            <a:t>Cross referenced with medical history</a:t>
          </a:r>
          <a:endParaRPr lang="en-US" dirty="0"/>
        </a:p>
      </dgm:t>
    </dgm:pt>
    <dgm:pt modelId="{2EB0532B-33F8-4AE8-B7FF-EDD612FC0CD2}" type="parTrans" cxnId="{60614202-0B1B-424F-9461-07878E44350A}">
      <dgm:prSet/>
      <dgm:spPr/>
      <dgm:t>
        <a:bodyPr/>
        <a:lstStyle/>
        <a:p>
          <a:endParaRPr lang="en-US"/>
        </a:p>
      </dgm:t>
    </dgm:pt>
    <dgm:pt modelId="{5ABE7E5A-E914-4D1E-8D05-23FB32D5CF2E}" type="sibTrans" cxnId="{60614202-0B1B-424F-9461-07878E44350A}">
      <dgm:prSet/>
      <dgm:spPr/>
      <dgm:t>
        <a:bodyPr/>
        <a:lstStyle/>
        <a:p>
          <a:endParaRPr lang="en-US"/>
        </a:p>
      </dgm:t>
    </dgm:pt>
    <dgm:pt modelId="{64042AAA-EA08-40C1-BEDD-FFE6801A8184}">
      <dgm:prSet/>
      <dgm:spPr/>
      <dgm:t>
        <a:bodyPr/>
        <a:lstStyle/>
        <a:p>
          <a:pPr rtl="0"/>
          <a:r>
            <a:rPr lang="en-US" dirty="0" smtClean="0"/>
            <a:t>Probe for any medications taken for all ongoing symptoms/illnesses/conditions</a:t>
          </a:r>
          <a:endParaRPr lang="en-US" dirty="0"/>
        </a:p>
      </dgm:t>
    </dgm:pt>
    <dgm:pt modelId="{187F33A7-BF54-4D2B-9812-2C1206634ACA}" type="parTrans" cxnId="{85988C78-8AE4-4C51-AA30-EA7448AEE2DD}">
      <dgm:prSet/>
      <dgm:spPr/>
      <dgm:t>
        <a:bodyPr/>
        <a:lstStyle/>
        <a:p>
          <a:endParaRPr lang="en-US"/>
        </a:p>
      </dgm:t>
    </dgm:pt>
    <dgm:pt modelId="{336AC1ED-39C2-44B7-8EC7-25AE564C7CAD}" type="sibTrans" cxnId="{85988C78-8AE4-4C51-AA30-EA7448AEE2DD}">
      <dgm:prSet/>
      <dgm:spPr/>
      <dgm:t>
        <a:bodyPr/>
        <a:lstStyle/>
        <a:p>
          <a:endParaRPr lang="en-US"/>
        </a:p>
      </dgm:t>
    </dgm:pt>
    <dgm:pt modelId="{D98E30A8-877C-4489-BCB8-AB74892601E0}" type="pres">
      <dgm:prSet presAssocID="{AC52C567-BB1F-4959-9982-4684D15AFB39}" presName="Name0" presStyleCnt="0">
        <dgm:presLayoutVars>
          <dgm:dir/>
          <dgm:resizeHandles val="exact"/>
        </dgm:presLayoutVars>
      </dgm:prSet>
      <dgm:spPr/>
      <dgm:t>
        <a:bodyPr/>
        <a:lstStyle/>
        <a:p>
          <a:endParaRPr lang="en-US"/>
        </a:p>
      </dgm:t>
    </dgm:pt>
    <dgm:pt modelId="{D8ECC9E6-1E56-4586-8480-936137C16F59}" type="pres">
      <dgm:prSet presAssocID="{AC52C567-BB1F-4959-9982-4684D15AFB39}" presName="cycle" presStyleCnt="0"/>
      <dgm:spPr/>
    </dgm:pt>
    <dgm:pt modelId="{F1C886FA-4D32-4CB7-9AC4-E70FE2EEFC10}" type="pres">
      <dgm:prSet presAssocID="{F6AC9184-7439-4224-9211-DA05362D303F}" presName="nodeFirstNode" presStyleLbl="node1" presStyleIdx="0" presStyleCnt="4">
        <dgm:presLayoutVars>
          <dgm:bulletEnabled val="1"/>
        </dgm:presLayoutVars>
      </dgm:prSet>
      <dgm:spPr/>
      <dgm:t>
        <a:bodyPr/>
        <a:lstStyle/>
        <a:p>
          <a:endParaRPr lang="en-US"/>
        </a:p>
      </dgm:t>
    </dgm:pt>
    <dgm:pt modelId="{5FF7B668-8EF5-477B-A7AE-914FAB6AB1E6}" type="pres">
      <dgm:prSet presAssocID="{20C86673-FDED-4691-8D61-63B167283C78}" presName="sibTransFirstNode" presStyleLbl="bgShp" presStyleIdx="0" presStyleCnt="1"/>
      <dgm:spPr/>
      <dgm:t>
        <a:bodyPr/>
        <a:lstStyle/>
        <a:p>
          <a:endParaRPr lang="en-US"/>
        </a:p>
      </dgm:t>
    </dgm:pt>
    <dgm:pt modelId="{318CFB63-4AC5-4E41-9A7A-82921E840D10}" type="pres">
      <dgm:prSet presAssocID="{8AF2173D-499A-44EB-9A17-79B87261B6A9}" presName="nodeFollowingNodes" presStyleLbl="node1" presStyleIdx="1" presStyleCnt="4">
        <dgm:presLayoutVars>
          <dgm:bulletEnabled val="1"/>
        </dgm:presLayoutVars>
      </dgm:prSet>
      <dgm:spPr/>
      <dgm:t>
        <a:bodyPr/>
        <a:lstStyle/>
        <a:p>
          <a:endParaRPr lang="en-US"/>
        </a:p>
      </dgm:t>
    </dgm:pt>
    <dgm:pt modelId="{F7C75B91-8130-4CC2-ACB7-B1C57F485A4C}" type="pres">
      <dgm:prSet presAssocID="{5C46BDEB-BD99-4CF6-B345-FAEA6B3DAD84}" presName="nodeFollowingNodes" presStyleLbl="node1" presStyleIdx="2" presStyleCnt="4">
        <dgm:presLayoutVars>
          <dgm:bulletEnabled val="1"/>
        </dgm:presLayoutVars>
      </dgm:prSet>
      <dgm:spPr/>
      <dgm:t>
        <a:bodyPr/>
        <a:lstStyle/>
        <a:p>
          <a:endParaRPr lang="en-US"/>
        </a:p>
      </dgm:t>
    </dgm:pt>
    <dgm:pt modelId="{73CD8567-42D6-4C69-B026-19D357C22A92}" type="pres">
      <dgm:prSet presAssocID="{64042AAA-EA08-40C1-BEDD-FFE6801A8184}" presName="nodeFollowingNodes" presStyleLbl="node1" presStyleIdx="3" presStyleCnt="4">
        <dgm:presLayoutVars>
          <dgm:bulletEnabled val="1"/>
        </dgm:presLayoutVars>
      </dgm:prSet>
      <dgm:spPr/>
      <dgm:t>
        <a:bodyPr/>
        <a:lstStyle/>
        <a:p>
          <a:endParaRPr lang="en-US"/>
        </a:p>
      </dgm:t>
    </dgm:pt>
  </dgm:ptLst>
  <dgm:cxnLst>
    <dgm:cxn modelId="{764A7B3F-AB80-4BE0-AD4D-2F3E09A4D1F1}" srcId="{AC52C567-BB1F-4959-9982-4684D15AFB39}" destId="{8AF2173D-499A-44EB-9A17-79B87261B6A9}" srcOrd="1" destOrd="0" parTransId="{42E5ADA1-3EEF-46B4-89F9-6EC13CE340BB}" sibTransId="{FB43A2C3-3764-40B0-8A06-0A7E5D37340D}"/>
    <dgm:cxn modelId="{7CB60E5C-3CA2-4E1C-932F-03E453531085}" type="presOf" srcId="{AC52C567-BB1F-4959-9982-4684D15AFB39}" destId="{D98E30A8-877C-4489-BCB8-AB74892601E0}" srcOrd="0" destOrd="0" presId="urn:microsoft.com/office/officeart/2005/8/layout/cycle3"/>
    <dgm:cxn modelId="{A77A3593-EBB9-408A-A6FC-804BA33673FF}" srcId="{AC52C567-BB1F-4959-9982-4684D15AFB39}" destId="{F6AC9184-7439-4224-9211-DA05362D303F}" srcOrd="0" destOrd="0" parTransId="{B6E63B5F-FC95-46BF-9E2A-BD6753725C6A}" sibTransId="{20C86673-FDED-4691-8D61-63B167283C78}"/>
    <dgm:cxn modelId="{BEFE95E8-BEDD-4009-970D-98AAEF6BF459}" type="presOf" srcId="{20C86673-FDED-4691-8D61-63B167283C78}" destId="{5FF7B668-8EF5-477B-A7AE-914FAB6AB1E6}" srcOrd="0" destOrd="0" presId="urn:microsoft.com/office/officeart/2005/8/layout/cycle3"/>
    <dgm:cxn modelId="{4E5D311B-553E-4B41-990E-54089B729360}" type="presOf" srcId="{5C46BDEB-BD99-4CF6-B345-FAEA6B3DAD84}" destId="{F7C75B91-8130-4CC2-ACB7-B1C57F485A4C}" srcOrd="0" destOrd="0" presId="urn:microsoft.com/office/officeart/2005/8/layout/cycle3"/>
    <dgm:cxn modelId="{60614202-0B1B-424F-9461-07878E44350A}" srcId="{AC52C567-BB1F-4959-9982-4684D15AFB39}" destId="{5C46BDEB-BD99-4CF6-B345-FAEA6B3DAD84}" srcOrd="2" destOrd="0" parTransId="{2EB0532B-33F8-4AE8-B7FF-EDD612FC0CD2}" sibTransId="{5ABE7E5A-E914-4D1E-8D05-23FB32D5CF2E}"/>
    <dgm:cxn modelId="{D0B08F94-BD3C-4670-9C54-0EFC12B004E8}" type="presOf" srcId="{8AF2173D-499A-44EB-9A17-79B87261B6A9}" destId="{318CFB63-4AC5-4E41-9A7A-82921E840D10}" srcOrd="0" destOrd="0" presId="urn:microsoft.com/office/officeart/2005/8/layout/cycle3"/>
    <dgm:cxn modelId="{85988C78-8AE4-4C51-AA30-EA7448AEE2DD}" srcId="{AC52C567-BB1F-4959-9982-4684D15AFB39}" destId="{64042AAA-EA08-40C1-BEDD-FFE6801A8184}" srcOrd="3" destOrd="0" parTransId="{187F33A7-BF54-4D2B-9812-2C1206634ACA}" sibTransId="{336AC1ED-39C2-44B7-8EC7-25AE564C7CAD}"/>
    <dgm:cxn modelId="{6F3EC5E2-FE96-4790-B1FE-7AA9A7DDDAF9}" type="presOf" srcId="{64042AAA-EA08-40C1-BEDD-FFE6801A8184}" destId="{73CD8567-42D6-4C69-B026-19D357C22A92}" srcOrd="0" destOrd="0" presId="urn:microsoft.com/office/officeart/2005/8/layout/cycle3"/>
    <dgm:cxn modelId="{E579620F-13BE-42CF-B7F5-4D09B28520D9}" type="presOf" srcId="{F6AC9184-7439-4224-9211-DA05362D303F}" destId="{F1C886FA-4D32-4CB7-9AC4-E70FE2EEFC10}" srcOrd="0" destOrd="0" presId="urn:microsoft.com/office/officeart/2005/8/layout/cycle3"/>
    <dgm:cxn modelId="{E12FB8A2-E8AC-46D7-BDD4-A92B05F0ABEA}" type="presParOf" srcId="{D98E30A8-877C-4489-BCB8-AB74892601E0}" destId="{D8ECC9E6-1E56-4586-8480-936137C16F59}" srcOrd="0" destOrd="0" presId="urn:microsoft.com/office/officeart/2005/8/layout/cycle3"/>
    <dgm:cxn modelId="{A52FE481-C5B1-43A0-9912-1BC97D36E0EE}" type="presParOf" srcId="{D8ECC9E6-1E56-4586-8480-936137C16F59}" destId="{F1C886FA-4D32-4CB7-9AC4-E70FE2EEFC10}" srcOrd="0" destOrd="0" presId="urn:microsoft.com/office/officeart/2005/8/layout/cycle3"/>
    <dgm:cxn modelId="{98C16C1D-52E9-4CAD-9EF8-85D7E4F5C52D}" type="presParOf" srcId="{D8ECC9E6-1E56-4586-8480-936137C16F59}" destId="{5FF7B668-8EF5-477B-A7AE-914FAB6AB1E6}" srcOrd="1" destOrd="0" presId="urn:microsoft.com/office/officeart/2005/8/layout/cycle3"/>
    <dgm:cxn modelId="{E8E2D158-91B8-4F5B-B1FD-AB2F1DFA2E5C}" type="presParOf" srcId="{D8ECC9E6-1E56-4586-8480-936137C16F59}" destId="{318CFB63-4AC5-4E41-9A7A-82921E840D10}" srcOrd="2" destOrd="0" presId="urn:microsoft.com/office/officeart/2005/8/layout/cycle3"/>
    <dgm:cxn modelId="{EA38614A-3280-4E1E-88DD-5BD2A1C29DCB}" type="presParOf" srcId="{D8ECC9E6-1E56-4586-8480-936137C16F59}" destId="{F7C75B91-8130-4CC2-ACB7-B1C57F485A4C}" srcOrd="3" destOrd="0" presId="urn:microsoft.com/office/officeart/2005/8/layout/cycle3"/>
    <dgm:cxn modelId="{A7018BFC-74A4-438B-9832-B622589FA775}" type="presParOf" srcId="{D8ECC9E6-1E56-4586-8480-936137C16F59}" destId="{73CD8567-42D6-4C69-B026-19D357C22A9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C1F7772-8AD0-44D1-BB1C-D3D82A301DC7}" type="datetimeFigureOut">
              <a:rPr lang="en-US" smtClean="0"/>
              <a:t>6/4/2015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2436444-D11E-4904-867F-D5F87C3EE6FD}" type="slidenum">
              <a:rPr lang="en-US" smtClean="0"/>
              <a:t>‹#›</a:t>
            </a:fld>
            <a:endParaRPr lang="en-US"/>
          </a:p>
        </p:txBody>
      </p:sp>
    </p:spTree>
    <p:extLst>
      <p:ext uri="{BB962C8B-B14F-4D97-AF65-F5344CB8AC3E}">
        <p14:creationId xmlns:p14="http://schemas.microsoft.com/office/powerpoint/2010/main" val="417993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a:t>
            </a:fld>
            <a:endParaRPr lang="en-US"/>
          </a:p>
        </p:txBody>
      </p:sp>
    </p:spTree>
    <p:extLst>
      <p:ext uri="{BB962C8B-B14F-4D97-AF65-F5344CB8AC3E}">
        <p14:creationId xmlns:p14="http://schemas.microsoft.com/office/powerpoint/2010/main" val="137069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13</a:t>
            </a:fld>
            <a:endParaRPr lang="en-US"/>
          </a:p>
        </p:txBody>
      </p:sp>
    </p:spTree>
    <p:extLst>
      <p:ext uri="{BB962C8B-B14F-4D97-AF65-F5344CB8AC3E}">
        <p14:creationId xmlns:p14="http://schemas.microsoft.com/office/powerpoint/2010/main" val="217689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Targeted gynecological questions (e.g. When was your last menstrual period?  Would you say this is typical for you?  Have you experienced any </a:t>
            </a:r>
            <a:r>
              <a:rPr lang="en-US" sz="1200" kern="1200" dirty="0" err="1" smtClean="0">
                <a:solidFill>
                  <a:schemeClr val="tx1"/>
                </a:solidFill>
                <a:effectLst/>
                <a:latin typeface="+mn-lt"/>
                <a:ea typeface="+mn-ea"/>
                <a:cs typeface="+mn-cs"/>
              </a:rPr>
              <a:t>gynecoglogic</a:t>
            </a:r>
            <a:r>
              <a:rPr lang="en-US" sz="1200" kern="1200" dirty="0" smtClean="0">
                <a:solidFill>
                  <a:schemeClr val="tx1"/>
                </a:solidFill>
                <a:effectLst/>
                <a:latin typeface="+mn-lt"/>
                <a:ea typeface="+mn-ea"/>
                <a:cs typeface="+mn-cs"/>
              </a:rPr>
              <a:t> problems since your last visit, for example, have you been bothered by abnormal discharge, pain, or bleeding?)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436444-D11E-4904-867F-D5F87C3EE6FD}" type="slidenum">
              <a:rPr lang="en-US" smtClean="0"/>
              <a:t>14</a:t>
            </a:fld>
            <a:endParaRPr lang="en-US"/>
          </a:p>
        </p:txBody>
      </p:sp>
    </p:spTree>
    <p:extLst>
      <p:ext uri="{BB962C8B-B14F-4D97-AF65-F5344CB8AC3E}">
        <p14:creationId xmlns:p14="http://schemas.microsoft.com/office/powerpoint/2010/main" val="37799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436444-D11E-4904-867F-D5F87C3EE6FD}" type="slidenum">
              <a:rPr lang="en-US" smtClean="0"/>
              <a:t>15</a:t>
            </a:fld>
            <a:endParaRPr lang="en-US"/>
          </a:p>
        </p:txBody>
      </p:sp>
    </p:spTree>
    <p:extLst>
      <p:ext uri="{BB962C8B-B14F-4D97-AF65-F5344CB8AC3E}">
        <p14:creationId xmlns:p14="http://schemas.microsoft.com/office/powerpoint/2010/main" val="86051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16</a:t>
            </a:fld>
            <a:endParaRPr lang="en-US"/>
          </a:p>
        </p:txBody>
      </p:sp>
    </p:spTree>
    <p:extLst>
      <p:ext uri="{BB962C8B-B14F-4D97-AF65-F5344CB8AC3E}">
        <p14:creationId xmlns:p14="http://schemas.microsoft.com/office/powerpoint/2010/main" val="142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200" kern="1200" dirty="0" smtClean="0">
                <a:solidFill>
                  <a:schemeClr val="tx1"/>
                </a:solidFill>
                <a:effectLst/>
                <a:latin typeface="+mn-lt"/>
                <a:ea typeface="+mn-ea"/>
                <a:cs typeface="+mn-cs"/>
              </a:rPr>
              <a:t>A comprehensive physical examination is required at Screening and Enrollment. A modified/targeted physical examination (to include at a minimum assessment of general appearance, weight, and vital signs) is required at all other follow-up visits</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17</a:t>
            </a:fld>
            <a:endParaRPr lang="en-US"/>
          </a:p>
        </p:txBody>
      </p:sp>
    </p:spTree>
    <p:extLst>
      <p:ext uri="{BB962C8B-B14F-4D97-AF65-F5344CB8AC3E}">
        <p14:creationId xmlns:p14="http://schemas.microsoft.com/office/powerpoint/2010/main" val="314591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applicable, IVR removal and re-insertion during pelvic examination and duration of removal should be documented on the Pelvic Exam Ring Assessment  CRF.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436444-D11E-4904-867F-D5F87C3EE6FD}" type="slidenum">
              <a:rPr lang="en-US" smtClean="0"/>
              <a:t>18</a:t>
            </a:fld>
            <a:endParaRPr lang="en-US"/>
          </a:p>
        </p:txBody>
      </p:sp>
    </p:spTree>
    <p:extLst>
      <p:ext uri="{BB962C8B-B14F-4D97-AF65-F5344CB8AC3E}">
        <p14:creationId xmlns:p14="http://schemas.microsoft.com/office/powerpoint/2010/main" val="234405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20</a:t>
            </a:fld>
            <a:endParaRPr lang="en-US"/>
          </a:p>
        </p:txBody>
      </p:sp>
    </p:spTree>
    <p:extLst>
      <p:ext uri="{BB962C8B-B14F-4D97-AF65-F5344CB8AC3E}">
        <p14:creationId xmlns:p14="http://schemas.microsoft.com/office/powerpoint/2010/main" val="298399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in red</a:t>
            </a:r>
            <a:r>
              <a:rPr lang="en-US" baseline="0" dirty="0" smtClean="0"/>
              <a:t> impact product use per protocol section 9.6 </a:t>
            </a:r>
            <a:endParaRPr lang="en-US" dirty="0"/>
          </a:p>
        </p:txBody>
      </p:sp>
      <p:sp>
        <p:nvSpPr>
          <p:cNvPr id="4" name="Slide Number Placeholder 3"/>
          <p:cNvSpPr>
            <a:spLocks noGrp="1"/>
          </p:cNvSpPr>
          <p:nvPr>
            <p:ph type="sldNum" sz="quarter" idx="10"/>
          </p:nvPr>
        </p:nvSpPr>
        <p:spPr/>
        <p:txBody>
          <a:bodyPr/>
          <a:lstStyle/>
          <a:p>
            <a:fld id="{859FBBFC-CEC3-43D2-B4CA-4E965BDC60C1}" type="slidenum">
              <a:rPr lang="en-US" smtClean="0"/>
              <a:t>21</a:t>
            </a:fld>
            <a:endParaRPr lang="en-US"/>
          </a:p>
        </p:txBody>
      </p:sp>
    </p:spTree>
    <p:extLst>
      <p:ext uri="{BB962C8B-B14F-4D97-AF65-F5344CB8AC3E}">
        <p14:creationId xmlns:p14="http://schemas.microsoft.com/office/powerpoint/2010/main" val="164938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22</a:t>
            </a:fld>
            <a:endParaRPr lang="en-US"/>
          </a:p>
        </p:txBody>
      </p:sp>
    </p:spTree>
    <p:extLst>
      <p:ext uri="{BB962C8B-B14F-4D97-AF65-F5344CB8AC3E}">
        <p14:creationId xmlns:p14="http://schemas.microsoft.com/office/powerpoint/2010/main" val="2983999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 must demonstrate the ability to insert and remove the ring. Clinician must perform digital exam to check ring placement</a:t>
            </a:r>
          </a:p>
          <a:p>
            <a:r>
              <a:rPr lang="en-US" dirty="0" smtClean="0"/>
              <a:t>At each visit, following insertion of the vaginal ring, the study clinician or designee should check placement of the vaginal ring, regardless of who inserted it, to confirm correct placement. The following is the procedure that the </a:t>
            </a:r>
            <a:r>
              <a:rPr lang="en-US" dirty="0" err="1" smtClean="0"/>
              <a:t>IoR</a:t>
            </a:r>
            <a:r>
              <a:rPr lang="en-US" dirty="0" smtClean="0"/>
              <a:t> or designated clinic staff should use to verify ring placement:</a:t>
            </a:r>
          </a:p>
          <a:p>
            <a:endParaRPr lang="en-US" dirty="0" smtClean="0"/>
          </a:p>
          <a:p>
            <a:r>
              <a:rPr lang="en-US" dirty="0" smtClean="0"/>
              <a:t>•	After ring placement, the participant should walk around prior to verification of correct ring placement.</a:t>
            </a:r>
          </a:p>
          <a:p>
            <a:r>
              <a:rPr lang="en-US" dirty="0" smtClean="0"/>
              <a:t>•	The participant should then lie comfortably on the examination table in supine position (on her back).</a:t>
            </a:r>
          </a:p>
          <a:p>
            <a:r>
              <a:rPr lang="en-US" dirty="0" smtClean="0"/>
              <a:t>•	Upon genital inspection, the ring must not be visible on the external genitalia. If the ring is visible, the placement is not correct. </a:t>
            </a:r>
          </a:p>
          <a:p>
            <a:r>
              <a:rPr lang="en-US" dirty="0" smtClean="0"/>
              <a:t>•	The ring should not press on the urethra. </a:t>
            </a:r>
          </a:p>
          <a:p>
            <a:r>
              <a:rPr lang="en-US" dirty="0" smtClean="0"/>
              <a:t>•	On digital or bi-manual examination, the ring must be placed at least 2cm above the introitus beyond the </a:t>
            </a:r>
            <a:r>
              <a:rPr lang="en-US" dirty="0" err="1" smtClean="0"/>
              <a:t>Levator</a:t>
            </a:r>
            <a:r>
              <a:rPr lang="en-US" dirty="0" smtClean="0"/>
              <a:t> </a:t>
            </a:r>
            <a:r>
              <a:rPr lang="en-US" dirty="0" err="1" smtClean="0"/>
              <a:t>Ani</a:t>
            </a:r>
            <a:r>
              <a:rPr lang="en-US" dirty="0" smtClean="0"/>
              <a:t> muscle. </a:t>
            </a:r>
          </a:p>
          <a:p>
            <a:r>
              <a:rPr lang="en-US" dirty="0" smtClean="0"/>
              <a:t>•	If, on inspection, the ring is found to be inserted incorrectly, the ring should be removed and reinserted correctly by the participant or the study clinician.</a:t>
            </a:r>
          </a:p>
          <a:p>
            <a:endParaRPr lang="en-US" dirty="0" smtClean="0"/>
          </a:p>
          <a:p>
            <a:r>
              <a:rPr lang="en-US" dirty="0" smtClean="0"/>
              <a:t>After correct placement is confirmed, the clinician should ask the participant to feel the position of her ring. This will help ensure that she understands what correct placement feels like, should she need to check this between study visits. </a:t>
            </a:r>
          </a:p>
          <a:p>
            <a:endParaRPr lang="en-US" dirty="0" smtClean="0"/>
          </a:p>
          <a:p>
            <a:r>
              <a:rPr lang="en-US" dirty="0" smtClean="0"/>
              <a:t>Placement check is required at every follow-up visit in which a ring is dispensed.</a:t>
            </a:r>
            <a:r>
              <a:rPr lang="en-US" baseline="0" dirty="0" smtClean="0"/>
              <a:t> How will this impact </a:t>
            </a:r>
            <a:r>
              <a:rPr lang="en-US" dirty="0" smtClean="0"/>
              <a:t>study flow?</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23</a:t>
            </a:fld>
            <a:endParaRPr lang="en-US"/>
          </a:p>
        </p:txBody>
      </p:sp>
    </p:spTree>
    <p:extLst>
      <p:ext uri="{BB962C8B-B14F-4D97-AF65-F5344CB8AC3E}">
        <p14:creationId xmlns:p14="http://schemas.microsoft.com/office/powerpoint/2010/main" val="423308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2</a:t>
            </a:fld>
            <a:endParaRPr lang="en-US"/>
          </a:p>
        </p:txBody>
      </p:sp>
    </p:spTree>
    <p:extLst>
      <p:ext uri="{BB962C8B-B14F-4D97-AF65-F5344CB8AC3E}">
        <p14:creationId xmlns:p14="http://schemas.microsoft.com/office/powerpoint/2010/main" val="98922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items in bullet #3 may </a:t>
            </a:r>
            <a:r>
              <a:rPr lang="en-US" baseline="0" dirty="0" smtClean="0"/>
              <a:t>impact product use per protocol section 9.6 </a:t>
            </a:r>
            <a:endParaRPr lang="en-US" dirty="0"/>
          </a:p>
        </p:txBody>
      </p:sp>
      <p:sp>
        <p:nvSpPr>
          <p:cNvPr id="4" name="Slide Number Placeholder 3"/>
          <p:cNvSpPr>
            <a:spLocks noGrp="1"/>
          </p:cNvSpPr>
          <p:nvPr>
            <p:ph type="sldNum" sz="quarter" idx="10"/>
          </p:nvPr>
        </p:nvSpPr>
        <p:spPr/>
        <p:txBody>
          <a:bodyPr/>
          <a:lstStyle/>
          <a:p>
            <a:fld id="{859FBBFC-CEC3-43D2-B4CA-4E965BDC60C1}" type="slidenum">
              <a:rPr lang="en-US" smtClean="0"/>
              <a:t>25</a:t>
            </a:fld>
            <a:endParaRPr lang="en-US"/>
          </a:p>
        </p:txBody>
      </p:sp>
    </p:spTree>
    <p:extLst>
      <p:ext uri="{BB962C8B-B14F-4D97-AF65-F5344CB8AC3E}">
        <p14:creationId xmlns:p14="http://schemas.microsoft.com/office/powerpoint/2010/main" val="1649384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4CE4F1-0C23-4EF3-B88C-F0BA0888A05C}" type="slidenum">
              <a:rPr lang="en-US" smtClean="0">
                <a:latin typeface="Times New Roman" charset="0"/>
              </a:rPr>
              <a:pPr/>
              <a:t>26</a:t>
            </a:fld>
            <a:endParaRPr lang="en-US" smtClean="0">
              <a:latin typeface="Times New Roman"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Extent of epithelial disruption helps to distinguish between findings (superficial</a:t>
            </a:r>
            <a:r>
              <a:rPr lang="en-US" baseline="0" dirty="0" smtClean="0"/>
              <a:t> </a:t>
            </a:r>
            <a:r>
              <a:rPr lang="en-US" baseline="0" dirty="0" err="1" smtClean="0"/>
              <a:t>vs</a:t>
            </a:r>
            <a:r>
              <a:rPr lang="en-US" baseline="0" dirty="0" smtClean="0"/>
              <a:t> deep). </a:t>
            </a:r>
            <a:endParaRPr lang="en-US" dirty="0" smtClean="0"/>
          </a:p>
          <a:p>
            <a:pPr eaLnBrk="1" hangingPunct="1"/>
            <a:endParaRPr lang="en-US" dirty="0" smtClean="0"/>
          </a:p>
        </p:txBody>
      </p:sp>
    </p:spTree>
    <p:extLst>
      <p:ext uri="{BB962C8B-B14F-4D97-AF65-F5344CB8AC3E}">
        <p14:creationId xmlns:p14="http://schemas.microsoft.com/office/powerpoint/2010/main" val="148924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435287-27BF-4E23-9F97-5DD5D156AA5C}" type="slidenum">
              <a:rPr lang="en-US" smtClean="0">
                <a:latin typeface="Times New Roman" charset="0"/>
              </a:rPr>
              <a:pPr/>
              <a:t>27</a:t>
            </a:fld>
            <a:endParaRPr lang="en-US" smtClean="0">
              <a:latin typeface="Times New Roman"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5214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196944-6813-4532-A5C2-1480C25017E1}" type="slidenum">
              <a:rPr lang="en-US" smtClean="0">
                <a:latin typeface="Times New Roman" charset="0"/>
              </a:rPr>
              <a:pPr/>
              <a:t>28</a:t>
            </a:fld>
            <a:endParaRPr lang="en-US" smtClean="0">
              <a:latin typeface="Times New Roman"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a:t>
            </a:r>
          </a:p>
        </p:txBody>
      </p:sp>
    </p:spTree>
    <p:extLst>
      <p:ext uri="{BB962C8B-B14F-4D97-AF65-F5344CB8AC3E}">
        <p14:creationId xmlns:p14="http://schemas.microsoft.com/office/powerpoint/2010/main" val="3387370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E9C9A1-8C0F-478D-9FC1-AAA2E672F14F}" type="slidenum">
              <a:rPr lang="en-US" smtClean="0">
                <a:latin typeface="Times New Roman" charset="0"/>
              </a:rPr>
              <a:pPr/>
              <a:t>29</a:t>
            </a:fld>
            <a:endParaRPr lang="en-US" smtClean="0">
              <a:latin typeface="Times New Roman"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93849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2BB471-05A4-4F19-8FD7-22A268D2D0D9}" type="slidenum">
              <a:rPr lang="en-US" smtClean="0">
                <a:latin typeface="Times New Roman" charset="0"/>
              </a:rPr>
              <a:pPr/>
              <a:t>30</a:t>
            </a:fld>
            <a:endParaRPr lang="en-US" smtClean="0">
              <a:latin typeface="Times New Roman"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922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D44102-B22F-49ED-B02A-F958BAE3E1CC}" type="slidenum">
              <a:rPr lang="en-US" smtClean="0">
                <a:latin typeface="Times New Roman" charset="0"/>
              </a:rPr>
              <a:pPr/>
              <a:t>31</a:t>
            </a:fld>
            <a:endParaRPr lang="en-US" smtClean="0">
              <a:latin typeface="Times New Roman"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4822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EA5C41-FCFB-4F20-969F-CB9E60257B52}" type="slidenum">
              <a:rPr lang="en-US" smtClean="0">
                <a:latin typeface="Times New Roman" charset="0"/>
              </a:rPr>
              <a:pPr/>
              <a:t>32</a:t>
            </a:fld>
            <a:endParaRPr lang="en-US" smtClean="0">
              <a:latin typeface="Times New Roman"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29078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2B814E-27ED-44CC-A228-2A7D2ADBF012}" type="slidenum">
              <a:rPr lang="en-US" smtClean="0">
                <a:latin typeface="Times New Roman" charset="0"/>
              </a:rPr>
              <a:pPr/>
              <a:t>33</a:t>
            </a:fld>
            <a:endParaRPr lang="en-US" smtClean="0">
              <a:latin typeface="Times New Roman"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154886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33F2FA-ABBA-4BBD-9073-19870A529B36}" type="slidenum">
              <a:rPr lang="en-US" smtClean="0">
                <a:latin typeface="Times New Roman" charset="0"/>
              </a:rPr>
              <a:pPr/>
              <a:t>34</a:t>
            </a:fld>
            <a:endParaRPr lang="en-US" smtClean="0">
              <a:latin typeface="Times New Roman"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07390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3</a:t>
            </a:fld>
            <a:endParaRPr lang="en-US"/>
          </a:p>
        </p:txBody>
      </p:sp>
    </p:spTree>
    <p:extLst>
      <p:ext uri="{BB962C8B-B14F-4D97-AF65-F5344CB8AC3E}">
        <p14:creationId xmlns:p14="http://schemas.microsoft.com/office/powerpoint/2010/main" val="115183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90EA31-CFFE-49E4-81DA-D87E9FC2884A}" type="slidenum">
              <a:rPr lang="en-US" smtClean="0">
                <a:latin typeface="Times New Roman" charset="0"/>
              </a:rPr>
              <a:pPr/>
              <a:t>35</a:t>
            </a:fld>
            <a:endParaRPr lang="en-US" smtClean="0">
              <a:latin typeface="Times New Roman"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746903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EA6A6D-B7FF-4741-91E2-812EABC384A6}" type="slidenum">
              <a:rPr lang="en-US" smtClean="0">
                <a:latin typeface="Times New Roman" charset="0"/>
              </a:rPr>
              <a:pPr/>
              <a:t>36</a:t>
            </a:fld>
            <a:endParaRPr lang="en-US" smtClean="0">
              <a:latin typeface="Times New Roman"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109942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solidFill>
                  <a:srgbClr val="FF0000"/>
                </a:solidFill>
              </a:rPr>
              <a:t>Exception: Asymptomatic candidiasis and asymptomatic bacterial </a:t>
            </a:r>
            <a:r>
              <a:rPr lang="en-US" dirty="0" err="1" smtClean="0">
                <a:solidFill>
                  <a:srgbClr val="FF0000"/>
                </a:solidFill>
              </a:rPr>
              <a:t>vaginosis</a:t>
            </a:r>
            <a:r>
              <a:rPr lang="en-US" dirty="0" smtClean="0">
                <a:solidFill>
                  <a:srgbClr val="FF0000"/>
                </a:solidFill>
              </a:rPr>
              <a:t> do not require treatment and are not exclusionary</a:t>
            </a:r>
            <a:r>
              <a:rPr lang="en-US" baseline="0" dirty="0" smtClean="0">
                <a:solidFill>
                  <a:srgbClr val="FF0000"/>
                </a:solidFill>
              </a:rPr>
              <a:t>. </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37</a:t>
            </a:fld>
            <a:endParaRPr lang="en-US"/>
          </a:p>
        </p:txBody>
      </p:sp>
    </p:spTree>
    <p:extLst>
      <p:ext uri="{BB962C8B-B14F-4D97-AF65-F5344CB8AC3E}">
        <p14:creationId xmlns:p14="http://schemas.microsoft.com/office/powerpoint/2010/main" val="2473526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436444-D11E-4904-867F-D5F87C3EE6FD}" type="slidenum">
              <a:rPr lang="en-US" smtClean="0"/>
              <a:t>38</a:t>
            </a:fld>
            <a:endParaRPr lang="en-US"/>
          </a:p>
        </p:txBody>
      </p:sp>
    </p:spTree>
    <p:extLst>
      <p:ext uri="{BB962C8B-B14F-4D97-AF65-F5344CB8AC3E}">
        <p14:creationId xmlns:p14="http://schemas.microsoft.com/office/powerpoint/2010/main" val="1024792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2436444-D11E-4904-867F-D5F87C3EE6FD}" type="slidenum">
              <a:rPr lang="en-US" smtClean="0"/>
              <a:t>40</a:t>
            </a:fld>
            <a:endParaRPr lang="en-US"/>
          </a:p>
        </p:txBody>
      </p:sp>
    </p:spTree>
    <p:extLst>
      <p:ext uri="{BB962C8B-B14F-4D97-AF65-F5344CB8AC3E}">
        <p14:creationId xmlns:p14="http://schemas.microsoft.com/office/powerpoint/2010/main" val="37588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41</a:t>
            </a:fld>
            <a:endParaRPr lang="en-US"/>
          </a:p>
        </p:txBody>
      </p:sp>
    </p:spTree>
    <p:extLst>
      <p:ext uri="{BB962C8B-B14F-4D97-AF65-F5344CB8AC3E}">
        <p14:creationId xmlns:p14="http://schemas.microsoft.com/office/powerpoint/2010/main" val="845332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If the site opts to hold product for a reason not explicitly stated in the protocol, they should notify the PSRT. They should hold product and submit a PSRT query (don’t wait for a response) prior to holding product.</a:t>
            </a:r>
          </a:p>
        </p:txBody>
      </p:sp>
      <p:sp>
        <p:nvSpPr>
          <p:cNvPr id="4" name="Slide Number Placeholder 3"/>
          <p:cNvSpPr>
            <a:spLocks noGrp="1"/>
          </p:cNvSpPr>
          <p:nvPr>
            <p:ph type="sldNum" sz="quarter" idx="10"/>
          </p:nvPr>
        </p:nvSpPr>
        <p:spPr/>
        <p:txBody>
          <a:bodyPr/>
          <a:lstStyle/>
          <a:p>
            <a:fld id="{8974F1FF-ACBB-4EF9-9CE5-66CFC472BFAD}" type="slidenum">
              <a:rPr lang="en-US" smtClean="0"/>
              <a:pPr/>
              <a:t>42</a:t>
            </a:fld>
            <a:endParaRPr lang="en-US"/>
          </a:p>
        </p:txBody>
      </p:sp>
    </p:spTree>
    <p:extLst>
      <p:ext uri="{BB962C8B-B14F-4D97-AF65-F5344CB8AC3E}">
        <p14:creationId xmlns:p14="http://schemas.microsoft.com/office/powerpoint/2010/main" val="135446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acquire HIV study product should be held beginning immediately upon recognition of the first reactive rapid HIV test.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Note that reported PEP or </a:t>
            </a:r>
            <a:r>
              <a:rPr lang="en-US" b="0" dirty="0" err="1" smtClean="0"/>
              <a:t>PrEP</a:t>
            </a:r>
            <a:r>
              <a:rPr lang="en-US" b="0" baseline="0" dirty="0" smtClean="0"/>
              <a:t> use will also likely result in a product hold as part of investigator discretion, consult the PSRT should this be reported.</a:t>
            </a:r>
            <a:endParaRPr lang="en-US" b="0" dirty="0" smtClean="0"/>
          </a:p>
          <a:p>
            <a:r>
              <a:rPr lang="en-US" dirty="0" smtClean="0"/>
              <a:t> </a:t>
            </a:r>
            <a:endParaRPr lang="en-US" b="1" dirty="0" smtClean="0"/>
          </a:p>
        </p:txBody>
      </p:sp>
      <p:sp>
        <p:nvSpPr>
          <p:cNvPr id="4" name="Slide Number Placeholder 3"/>
          <p:cNvSpPr>
            <a:spLocks noGrp="1"/>
          </p:cNvSpPr>
          <p:nvPr>
            <p:ph type="sldNum" sz="quarter" idx="10"/>
          </p:nvPr>
        </p:nvSpPr>
        <p:spPr/>
        <p:txBody>
          <a:bodyPr/>
          <a:lstStyle/>
          <a:p>
            <a:fld id="{8974F1FF-ACBB-4EF9-9CE5-66CFC472BFAD}" type="slidenum">
              <a:rPr lang="en-US" smtClean="0"/>
              <a:pPr/>
              <a:t>43</a:t>
            </a:fld>
            <a:endParaRPr lang="en-US"/>
          </a:p>
        </p:txBody>
      </p:sp>
    </p:spTree>
    <p:extLst>
      <p:ext uri="{BB962C8B-B14F-4D97-AF65-F5344CB8AC3E}">
        <p14:creationId xmlns:p14="http://schemas.microsoft.com/office/powerpoint/2010/main" val="286765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05779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439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4</a:t>
            </a:fld>
            <a:endParaRPr lang="en-US"/>
          </a:p>
        </p:txBody>
      </p:sp>
    </p:spTree>
    <p:extLst>
      <p:ext uri="{BB962C8B-B14F-4D97-AF65-F5344CB8AC3E}">
        <p14:creationId xmlns:p14="http://schemas.microsoft.com/office/powerpoint/2010/main" val="2124153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76752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90059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If</a:t>
            </a:r>
            <a:r>
              <a:rPr lang="en-US" baseline="0" dirty="0" smtClean="0"/>
              <a:t> vaginal medication is required, consult the PSRT. </a:t>
            </a:r>
            <a:endParaRPr lang="en-US" dirty="0" smtClean="0"/>
          </a:p>
        </p:txBody>
      </p:sp>
    </p:spTree>
    <p:extLst>
      <p:ext uri="{BB962C8B-B14F-4D97-AF65-F5344CB8AC3E}">
        <p14:creationId xmlns:p14="http://schemas.microsoft.com/office/powerpoint/2010/main" val="566385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8732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t>Deep epithelial disruption can be due to ulcers or lacerations or deep abrasions.</a:t>
            </a:r>
          </a:p>
          <a:p>
            <a:pPr eaLnBrk="1" hangingPunct="1">
              <a:spcBef>
                <a:spcPct val="0"/>
              </a:spcBef>
            </a:pPr>
            <a:endParaRPr lang="en-US" b="1" dirty="0" smtClean="0"/>
          </a:p>
        </p:txBody>
      </p:sp>
    </p:spTree>
    <p:extLst>
      <p:ext uri="{BB962C8B-B14F-4D97-AF65-F5344CB8AC3E}">
        <p14:creationId xmlns:p14="http://schemas.microsoft.com/office/powerpoint/2010/main" val="2955378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97854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5431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19802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067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Stabilization is defined as persistence at a certain severity grade (above baseline) for two consecutive monthly evaluations</a:t>
            </a:r>
            <a:endParaRPr lang="en-US" b="1" dirty="0"/>
          </a:p>
        </p:txBody>
      </p:sp>
      <p:sp>
        <p:nvSpPr>
          <p:cNvPr id="4" name="Slide Number Placeholder 3"/>
          <p:cNvSpPr>
            <a:spLocks noGrp="1"/>
          </p:cNvSpPr>
          <p:nvPr>
            <p:ph type="sldNum" sz="quarter" idx="10"/>
          </p:nvPr>
        </p:nvSpPr>
        <p:spPr/>
        <p:txBody>
          <a:bodyPr/>
          <a:lstStyle/>
          <a:p>
            <a:fld id="{32436444-D11E-4904-867F-D5F87C3EE6FD}" type="slidenum">
              <a:rPr lang="en-US" smtClean="0"/>
              <a:t>55</a:t>
            </a:fld>
            <a:endParaRPr lang="en-US"/>
          </a:p>
        </p:txBody>
      </p:sp>
    </p:spTree>
    <p:extLst>
      <p:ext uri="{BB962C8B-B14F-4D97-AF65-F5344CB8AC3E}">
        <p14:creationId xmlns:p14="http://schemas.microsoft.com/office/powerpoint/2010/main" val="259557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looks the same for 027 and 028, right?</a:t>
            </a:r>
            <a:endParaRPr lang="en-US" dirty="0" smtClean="0"/>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5</a:t>
            </a:fld>
            <a:endParaRPr lang="en-US"/>
          </a:p>
        </p:txBody>
      </p:sp>
    </p:spTree>
    <p:extLst>
      <p:ext uri="{BB962C8B-B14F-4D97-AF65-F5344CB8AC3E}">
        <p14:creationId xmlns:p14="http://schemas.microsoft.com/office/powerpoint/2010/main" val="1151833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 that reported PEP or </a:t>
            </a:r>
            <a:r>
              <a:rPr lang="en-US" b="0" dirty="0" err="1" smtClean="0"/>
              <a:t>PrEP</a:t>
            </a:r>
            <a:r>
              <a:rPr lang="en-US" b="0" baseline="0" dirty="0" smtClean="0"/>
              <a:t> use will also likely result in a product hold as part of investigator discretion, consult the PSRT should this be reported.</a:t>
            </a:r>
            <a:endParaRPr lang="en-US" b="0" dirty="0" smtClean="0"/>
          </a:p>
        </p:txBody>
      </p:sp>
      <p:sp>
        <p:nvSpPr>
          <p:cNvPr id="4" name="Slide Number Placeholder 3"/>
          <p:cNvSpPr>
            <a:spLocks noGrp="1"/>
          </p:cNvSpPr>
          <p:nvPr>
            <p:ph type="sldNum" sz="quarter" idx="10"/>
          </p:nvPr>
        </p:nvSpPr>
        <p:spPr/>
        <p:txBody>
          <a:bodyPr/>
          <a:lstStyle/>
          <a:p>
            <a:fld id="{32436444-D11E-4904-867F-D5F87C3EE6FD}" type="slidenum">
              <a:rPr lang="en-US" smtClean="0"/>
              <a:t>56</a:t>
            </a:fld>
            <a:endParaRPr lang="en-US"/>
          </a:p>
        </p:txBody>
      </p:sp>
    </p:spTree>
    <p:extLst>
      <p:ext uri="{BB962C8B-B14F-4D97-AF65-F5344CB8AC3E}">
        <p14:creationId xmlns:p14="http://schemas.microsoft.com/office/powerpoint/2010/main" val="3646615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57</a:t>
            </a:fld>
            <a:endParaRPr lang="en-US"/>
          </a:p>
        </p:txBody>
      </p:sp>
    </p:spTree>
    <p:extLst>
      <p:ext uri="{BB962C8B-B14F-4D97-AF65-F5344CB8AC3E}">
        <p14:creationId xmlns:p14="http://schemas.microsoft.com/office/powerpoint/2010/main" val="361298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6</a:t>
            </a:fld>
            <a:endParaRPr lang="en-US"/>
          </a:p>
        </p:txBody>
      </p:sp>
    </p:spTree>
    <p:extLst>
      <p:ext uri="{BB962C8B-B14F-4D97-AF65-F5344CB8AC3E}">
        <p14:creationId xmlns:p14="http://schemas.microsoft.com/office/powerpoint/2010/main" val="115183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7</a:t>
            </a:fld>
            <a:endParaRPr lang="en-US"/>
          </a:p>
        </p:txBody>
      </p:sp>
    </p:spTree>
    <p:extLst>
      <p:ext uri="{BB962C8B-B14F-4D97-AF65-F5344CB8AC3E}">
        <p14:creationId xmlns:p14="http://schemas.microsoft.com/office/powerpoint/2010/main" val="115183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8</a:t>
            </a:fld>
            <a:endParaRPr lang="en-US"/>
          </a:p>
        </p:txBody>
      </p:sp>
    </p:spTree>
    <p:extLst>
      <p:ext uri="{BB962C8B-B14F-4D97-AF65-F5344CB8AC3E}">
        <p14:creationId xmlns:p14="http://schemas.microsoft.com/office/powerpoint/2010/main" val="115183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11</a:t>
            </a:fld>
            <a:endParaRPr lang="en-US"/>
          </a:p>
        </p:txBody>
      </p:sp>
    </p:spTree>
    <p:extLst>
      <p:ext uri="{BB962C8B-B14F-4D97-AF65-F5344CB8AC3E}">
        <p14:creationId xmlns:p14="http://schemas.microsoft.com/office/powerpoint/2010/main" val="355845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2EB3E3-A30D-48E8-9474-3071DED83E19}"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26570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EB3E3-A30D-48E8-9474-3071DED83E19}"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365489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EB3E3-A30D-48E8-9474-3071DED83E19}"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404851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981200"/>
            <a:ext cx="38481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D8CB3-4B1C-41B7-9813-30E98D15041C}" type="slidenum">
              <a:rPr lang="en-US"/>
              <a:pPr>
                <a:defRPr/>
              </a:pPr>
              <a:t>‹#›</a:t>
            </a:fld>
            <a:endParaRPr lang="en-US"/>
          </a:p>
        </p:txBody>
      </p:sp>
    </p:spTree>
    <p:extLst>
      <p:ext uri="{BB962C8B-B14F-4D97-AF65-F5344CB8AC3E}">
        <p14:creationId xmlns:p14="http://schemas.microsoft.com/office/powerpoint/2010/main" val="235049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694A1-E77A-4C38-BF94-AC906656FB8E}" type="slidenum">
              <a:rPr lang="en-US"/>
              <a:pPr>
                <a:defRPr/>
              </a:pPr>
              <a:t>‹#›</a:t>
            </a:fld>
            <a:endParaRPr lang="en-US"/>
          </a:p>
        </p:txBody>
      </p:sp>
    </p:spTree>
    <p:extLst>
      <p:ext uri="{BB962C8B-B14F-4D97-AF65-F5344CB8AC3E}">
        <p14:creationId xmlns:p14="http://schemas.microsoft.com/office/powerpoint/2010/main" val="194075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65B795A8-11AD-41F7-8B03-262B1E105F9A}" type="slidenum">
              <a:rPr lang="en-US"/>
              <a:pPr>
                <a:defRPr/>
              </a:pPr>
              <a:t>‹#›</a:t>
            </a:fld>
            <a:endParaRPr lang="en-US"/>
          </a:p>
        </p:txBody>
      </p:sp>
    </p:spTree>
    <p:extLst>
      <p:ext uri="{BB962C8B-B14F-4D97-AF65-F5344CB8AC3E}">
        <p14:creationId xmlns:p14="http://schemas.microsoft.com/office/powerpoint/2010/main" val="334799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934E88F9-414C-4B6D-A070-CCAE23E00DE7}" type="slidenum">
              <a:rPr lang="en-US"/>
              <a:pPr>
                <a:defRPr/>
              </a:pPr>
              <a:t>‹#›</a:t>
            </a:fld>
            <a:endParaRPr lang="en-US"/>
          </a:p>
        </p:txBody>
      </p:sp>
    </p:spTree>
    <p:extLst>
      <p:ext uri="{BB962C8B-B14F-4D97-AF65-F5344CB8AC3E}">
        <p14:creationId xmlns:p14="http://schemas.microsoft.com/office/powerpoint/2010/main" val="3051564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CB00806D-0B43-4017-9636-E571BD1D540E}" type="slidenum">
              <a:rPr lang="en-US"/>
              <a:pPr>
                <a:defRPr/>
              </a:pPr>
              <a:t>‹#›</a:t>
            </a:fld>
            <a:endParaRPr lang="en-US"/>
          </a:p>
        </p:txBody>
      </p:sp>
    </p:spTree>
    <p:extLst>
      <p:ext uri="{BB962C8B-B14F-4D97-AF65-F5344CB8AC3E}">
        <p14:creationId xmlns:p14="http://schemas.microsoft.com/office/powerpoint/2010/main" val="121557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D0CD7806-39A4-4E84-921B-80B3422C3185}" type="slidenum">
              <a:rPr lang="en-US"/>
              <a:pPr>
                <a:defRPr/>
              </a:pPr>
              <a:t>‹#›</a:t>
            </a:fld>
            <a:endParaRPr lang="en-US"/>
          </a:p>
        </p:txBody>
      </p:sp>
    </p:spTree>
    <p:extLst>
      <p:ext uri="{BB962C8B-B14F-4D97-AF65-F5344CB8AC3E}">
        <p14:creationId xmlns:p14="http://schemas.microsoft.com/office/powerpoint/2010/main" val="4103040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4500CED1-4041-4ACE-B5BC-DEBCF391A222}" type="slidenum">
              <a:rPr lang="en-US"/>
              <a:pPr>
                <a:defRPr/>
              </a:pPr>
              <a:t>‹#›</a:t>
            </a:fld>
            <a:endParaRPr lang="en-US"/>
          </a:p>
        </p:txBody>
      </p:sp>
    </p:spTree>
    <p:extLst>
      <p:ext uri="{BB962C8B-B14F-4D97-AF65-F5344CB8AC3E}">
        <p14:creationId xmlns:p14="http://schemas.microsoft.com/office/powerpoint/2010/main" val="1650754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EBDA6E34-D1DE-48B2-AB3A-B71239DBAE2A}" type="slidenum">
              <a:rPr lang="en-US"/>
              <a:pPr>
                <a:defRPr/>
              </a:pPr>
              <a:t>‹#›</a:t>
            </a:fld>
            <a:endParaRPr lang="en-US"/>
          </a:p>
        </p:txBody>
      </p:sp>
    </p:spTree>
    <p:extLst>
      <p:ext uri="{BB962C8B-B14F-4D97-AF65-F5344CB8AC3E}">
        <p14:creationId xmlns:p14="http://schemas.microsoft.com/office/powerpoint/2010/main" val="358609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EB3E3-A30D-48E8-9474-3071DED83E19}"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2956256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8AA54357-5846-4794-91A1-EE1B56D2C2A5}" type="slidenum">
              <a:rPr lang="en-US"/>
              <a:pPr>
                <a:defRPr/>
              </a:pPr>
              <a:t>‹#›</a:t>
            </a:fld>
            <a:endParaRPr lang="en-US"/>
          </a:p>
        </p:txBody>
      </p:sp>
    </p:spTree>
    <p:extLst>
      <p:ext uri="{BB962C8B-B14F-4D97-AF65-F5344CB8AC3E}">
        <p14:creationId xmlns:p14="http://schemas.microsoft.com/office/powerpoint/2010/main" val="2964189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7C0E20BC-28D5-4F94-B2B3-45F710B1E6A6}" type="slidenum">
              <a:rPr lang="en-US"/>
              <a:pPr>
                <a:defRPr/>
              </a:pPr>
              <a:t>‹#›</a:t>
            </a:fld>
            <a:endParaRPr lang="en-US"/>
          </a:p>
        </p:txBody>
      </p:sp>
    </p:spTree>
    <p:extLst>
      <p:ext uri="{BB962C8B-B14F-4D97-AF65-F5344CB8AC3E}">
        <p14:creationId xmlns:p14="http://schemas.microsoft.com/office/powerpoint/2010/main" val="802987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46D02BE3-BC2E-49A4-98DC-4ED22CC7EB57}" type="slidenum">
              <a:rPr lang="en-US"/>
              <a:pPr>
                <a:defRPr/>
              </a:pPr>
              <a:t>‹#›</a:t>
            </a:fld>
            <a:endParaRPr lang="en-US"/>
          </a:p>
        </p:txBody>
      </p:sp>
    </p:spTree>
    <p:extLst>
      <p:ext uri="{BB962C8B-B14F-4D97-AF65-F5344CB8AC3E}">
        <p14:creationId xmlns:p14="http://schemas.microsoft.com/office/powerpoint/2010/main" val="362294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53405121-CBF1-4BDF-80EC-122B3CA318E3}" type="slidenum">
              <a:rPr lang="en-US"/>
              <a:pPr>
                <a:defRPr/>
              </a:pPr>
              <a:t>‹#›</a:t>
            </a:fld>
            <a:endParaRPr lang="en-US"/>
          </a:p>
        </p:txBody>
      </p:sp>
    </p:spTree>
    <p:extLst>
      <p:ext uri="{BB962C8B-B14F-4D97-AF65-F5344CB8AC3E}">
        <p14:creationId xmlns:p14="http://schemas.microsoft.com/office/powerpoint/2010/main" val="980128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BB461AF8-B7AB-4B5A-9F8E-BA0DD4FA2FFA}" type="slidenum">
              <a:rPr lang="en-US"/>
              <a:pPr>
                <a:defRPr/>
              </a:pPr>
              <a:t>‹#›</a:t>
            </a:fld>
            <a:endParaRPr lang="en-US"/>
          </a:p>
        </p:txBody>
      </p:sp>
    </p:spTree>
    <p:extLst>
      <p:ext uri="{BB962C8B-B14F-4D97-AF65-F5344CB8AC3E}">
        <p14:creationId xmlns:p14="http://schemas.microsoft.com/office/powerpoint/2010/main" val="427950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EB3E3-A30D-48E8-9474-3071DED83E19}"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274405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2EB3E3-A30D-48E8-9474-3071DED83E19}"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45677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2EB3E3-A30D-48E8-9474-3071DED83E19}" type="datetimeFigureOut">
              <a:rPr lang="en-US" smtClean="0"/>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400072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2EB3E3-A30D-48E8-9474-3071DED83E19}" type="datetimeFigureOut">
              <a:rPr lang="en-US" smtClean="0"/>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357481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B3E3-A30D-48E8-9474-3071DED83E19}" type="datetimeFigureOut">
              <a:rPr lang="en-US" smtClean="0"/>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43722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EB3E3-A30D-48E8-9474-3071DED83E19}"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353522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EB3E3-A30D-48E8-9474-3071DED83E19}"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452F-4050-4A67-8348-9389DAE914E0}" type="slidenum">
              <a:rPr lang="en-US" smtClean="0"/>
              <a:t>‹#›</a:t>
            </a:fld>
            <a:endParaRPr lang="en-US"/>
          </a:p>
        </p:txBody>
      </p:sp>
    </p:spTree>
    <p:extLst>
      <p:ext uri="{BB962C8B-B14F-4D97-AF65-F5344CB8AC3E}">
        <p14:creationId xmlns:p14="http://schemas.microsoft.com/office/powerpoint/2010/main" val="396032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B3E3-A30D-48E8-9474-3071DED83E19}" type="datetimeFigureOut">
              <a:rPr lang="en-US" smtClean="0"/>
              <a:t>6/4/2015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B452F-4050-4A67-8348-9389DAE914E0}" type="slidenum">
              <a:rPr lang="en-US" smtClean="0"/>
              <a:t>‹#›</a:t>
            </a:fld>
            <a:endParaRPr lang="en-US"/>
          </a:p>
        </p:txBody>
      </p:sp>
    </p:spTree>
    <p:extLst>
      <p:ext uri="{BB962C8B-B14F-4D97-AF65-F5344CB8AC3E}">
        <p14:creationId xmlns:p14="http://schemas.microsoft.com/office/powerpoint/2010/main" val="339562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ＭＳ Ｐゴシック" pitchFamily="34" charset="-128"/>
                <a:cs typeface="+mn-cs"/>
              </a:defRPr>
            </a:lvl1pPr>
          </a:lstStyle>
          <a:p>
            <a:pPr fontAlgn="base">
              <a:spcBef>
                <a:spcPct val="0"/>
              </a:spcBef>
              <a:spcAft>
                <a:spcPct val="0"/>
              </a:spcAft>
              <a:defRPr/>
            </a:pPr>
            <a:fld id="{2ECDFFF9-2BE9-4647-97CA-08B1B36985C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667295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brooksidepress.org/Products/Military_OBGYN/Textbook/Pap/nabothian.jp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MTN-028</a:t>
            </a:r>
            <a:br>
              <a:rPr lang="en-US" dirty="0" smtClean="0"/>
            </a:br>
            <a:r>
              <a:rPr lang="en-US" dirty="0" smtClean="0"/>
              <a:t>Clinical Considerations</a:t>
            </a:r>
            <a:endParaRPr lang="en-US" dirty="0"/>
          </a:p>
        </p:txBody>
      </p:sp>
    </p:spTree>
    <p:extLst>
      <p:ext uri="{BB962C8B-B14F-4D97-AF65-F5344CB8AC3E}">
        <p14:creationId xmlns:p14="http://schemas.microsoft.com/office/powerpoint/2010/main" val="3792489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Medical History:</a:t>
            </a:r>
            <a:br>
              <a:rPr lang="en-US" dirty="0" smtClean="0"/>
            </a:br>
            <a:r>
              <a:rPr lang="en-US" dirty="0" smtClean="0"/>
              <a:t>Where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Recommend </a:t>
            </a:r>
            <a:r>
              <a:rPr lang="en-US" dirty="0"/>
              <a:t>use of Baseline Medical History Questions sheet in conjunction with the Pre-existing conditions CRF and/or chart notes to guide and document medical history taking. </a:t>
            </a:r>
            <a:endParaRPr lang="en-US" strike="sngStrike" dirty="0"/>
          </a:p>
          <a:p>
            <a:r>
              <a:rPr lang="en-US" dirty="0"/>
              <a:t>Relevant* items should be </a:t>
            </a:r>
            <a:r>
              <a:rPr lang="en-US" dirty="0" smtClean="0"/>
              <a:t>recorded </a:t>
            </a:r>
            <a:r>
              <a:rPr lang="en-US" dirty="0"/>
              <a:t>on </a:t>
            </a:r>
            <a:r>
              <a:rPr lang="en-US" b="1" dirty="0"/>
              <a:t>Pre-Existing Condition CRF</a:t>
            </a:r>
          </a:p>
          <a:p>
            <a:endParaRPr lang="en-US" dirty="0"/>
          </a:p>
          <a:p>
            <a:pPr marL="0" indent="0">
              <a:buNone/>
            </a:pPr>
            <a:r>
              <a:rPr lang="en-US" dirty="0"/>
              <a:t>*hospitalizations; surgeries; allergies; conditions requiring prescription or chronic medication (lasting for more than 2 weeks); and any conditions currently experienced by the participant.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86413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Medication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3302237"/>
              </p:ext>
            </p:extLst>
          </p:nvPr>
        </p:nvGraphicFramePr>
        <p:xfrm>
          <a:off x="15240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797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Pre-Existing Conditions</a:t>
            </a:r>
            <a:endParaRPr lang="en-US" dirty="0"/>
          </a:p>
        </p:txBody>
      </p:sp>
      <p:sp>
        <p:nvSpPr>
          <p:cNvPr id="3" name="Content Placeholder 2"/>
          <p:cNvSpPr>
            <a:spLocks noGrp="1"/>
          </p:cNvSpPr>
          <p:nvPr>
            <p:ph idx="1"/>
          </p:nvPr>
        </p:nvSpPr>
        <p:spPr/>
        <p:txBody>
          <a:bodyPr/>
          <a:lstStyle/>
          <a:p>
            <a:r>
              <a:rPr lang="en-US" dirty="0" smtClean="0"/>
              <a:t>Comprehensive Snap-Shot at Enrollment</a:t>
            </a:r>
          </a:p>
          <a:p>
            <a:pPr lvl="1"/>
            <a:r>
              <a:rPr lang="en-US" dirty="0" smtClean="0"/>
              <a:t>Information obtained from history taking</a:t>
            </a:r>
          </a:p>
          <a:p>
            <a:pPr lvl="1"/>
            <a:r>
              <a:rPr lang="en-US" dirty="0" smtClean="0"/>
              <a:t>Abnormal screening labs</a:t>
            </a:r>
          </a:p>
          <a:p>
            <a:pPr lvl="1"/>
            <a:r>
              <a:rPr lang="en-US" dirty="0" smtClean="0"/>
              <a:t>Abnormal physical exam findings</a:t>
            </a:r>
          </a:p>
          <a:p>
            <a:pPr lvl="1"/>
            <a:r>
              <a:rPr lang="en-US" dirty="0" smtClean="0"/>
              <a:t>Abnormal pelvic exam findings</a:t>
            </a:r>
            <a:endParaRPr lang="en-US" dirty="0"/>
          </a:p>
        </p:txBody>
      </p:sp>
    </p:spTree>
    <p:extLst>
      <p:ext uri="{BB962C8B-B14F-4D97-AF65-F5344CB8AC3E}">
        <p14:creationId xmlns:p14="http://schemas.microsoft.com/office/powerpoint/2010/main" val="829654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Medical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Medical history must be updated at all follow-up visits</a:t>
            </a:r>
          </a:p>
          <a:p>
            <a:pPr lvl="1"/>
            <a:r>
              <a:rPr lang="en-US" dirty="0" smtClean="0"/>
              <a:t>Are previously reports conditions ongoing?</a:t>
            </a:r>
          </a:p>
          <a:p>
            <a:pPr lvl="1"/>
            <a:r>
              <a:rPr lang="en-US" dirty="0" smtClean="0"/>
              <a:t>Are there new or worsening symptoms?</a:t>
            </a:r>
          </a:p>
          <a:p>
            <a:r>
              <a:rPr lang="en-US" dirty="0" smtClean="0"/>
              <a:t>Site clinicians can use their expertise to elicit complete and accurate information</a:t>
            </a:r>
          </a:p>
          <a:p>
            <a:pPr lvl="1"/>
            <a:r>
              <a:rPr lang="en-US" dirty="0" smtClean="0"/>
              <a:t>How are you?</a:t>
            </a:r>
          </a:p>
          <a:p>
            <a:pPr lvl="1"/>
            <a:r>
              <a:rPr lang="en-US" dirty="0"/>
              <a:t>At your last visit, you reported </a:t>
            </a:r>
            <a:r>
              <a:rPr lang="en-US" dirty="0" smtClean="0"/>
              <a:t>X. Has </a:t>
            </a:r>
            <a:r>
              <a:rPr lang="en-US" dirty="0"/>
              <a:t>this resolved</a:t>
            </a:r>
            <a:r>
              <a:rPr lang="en-US" dirty="0" smtClean="0"/>
              <a:t>?</a:t>
            </a:r>
          </a:p>
          <a:p>
            <a:pPr lvl="1"/>
            <a:r>
              <a:rPr lang="en-US" dirty="0" smtClean="0"/>
              <a:t>Any current symptoms?</a:t>
            </a:r>
          </a:p>
          <a:p>
            <a:pPr lvl="1"/>
            <a:r>
              <a:rPr lang="en-US" dirty="0" smtClean="0"/>
              <a:t>Any issues since your last visit?</a:t>
            </a:r>
          </a:p>
          <a:p>
            <a:pPr lvl="1"/>
            <a:r>
              <a:rPr lang="en-US" dirty="0" smtClean="0"/>
              <a:t>Have you taken any medications since your last visit?</a:t>
            </a:r>
          </a:p>
        </p:txBody>
      </p:sp>
    </p:spTree>
    <p:extLst>
      <p:ext uri="{BB962C8B-B14F-4D97-AF65-F5344CB8AC3E}">
        <p14:creationId xmlns:p14="http://schemas.microsoft.com/office/powerpoint/2010/main" val="3919613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Follow-up Medical History</a:t>
            </a:r>
            <a:br>
              <a:rPr lang="en-US" dirty="0" smtClean="0"/>
            </a:br>
            <a:r>
              <a:rPr lang="en-US" dirty="0"/>
              <a:t> </a:t>
            </a:r>
            <a:r>
              <a:rPr lang="en-US" dirty="0" smtClean="0"/>
              <a:t>Bleeding</a:t>
            </a:r>
            <a:endParaRPr lang="en-US" dirty="0"/>
          </a:p>
        </p:txBody>
      </p:sp>
      <p:sp>
        <p:nvSpPr>
          <p:cNvPr id="3" name="Content Placeholder 2"/>
          <p:cNvSpPr>
            <a:spLocks noGrp="1"/>
          </p:cNvSpPr>
          <p:nvPr>
            <p:ph idx="1"/>
          </p:nvPr>
        </p:nvSpPr>
        <p:spPr/>
        <p:txBody>
          <a:bodyPr/>
          <a:lstStyle/>
          <a:p>
            <a:r>
              <a:rPr lang="en-US" dirty="0" smtClean="0"/>
              <a:t>Consider asking targeted gynecologic questions</a:t>
            </a:r>
          </a:p>
          <a:p>
            <a:pPr lvl="1"/>
            <a:r>
              <a:rPr lang="en-US" b="1" dirty="0" smtClean="0"/>
              <a:t>When was your LMP?</a:t>
            </a:r>
          </a:p>
          <a:p>
            <a:pPr lvl="1"/>
            <a:r>
              <a:rPr lang="en-US" dirty="0" smtClean="0"/>
              <a:t>Any gynecologic problems since your last visit?</a:t>
            </a:r>
          </a:p>
          <a:p>
            <a:pPr lvl="1"/>
            <a:r>
              <a:rPr lang="en-US" dirty="0" smtClean="0"/>
              <a:t>Have you been bothered by abnormal discharge, pain or bleeding?</a:t>
            </a:r>
            <a:endParaRPr lang="en-US" dirty="0"/>
          </a:p>
        </p:txBody>
      </p:sp>
    </p:spTree>
    <p:extLst>
      <p:ext uri="{BB962C8B-B14F-4D97-AF65-F5344CB8AC3E}">
        <p14:creationId xmlns:p14="http://schemas.microsoft.com/office/powerpoint/2010/main" val="3317712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Follow-up Medical History Documentation</a:t>
            </a:r>
            <a:endParaRPr lang="en-US" dirty="0"/>
          </a:p>
        </p:txBody>
      </p:sp>
      <p:sp>
        <p:nvSpPr>
          <p:cNvPr id="3" name="Content Placeholder 2"/>
          <p:cNvSpPr>
            <a:spLocks noGrp="1"/>
          </p:cNvSpPr>
          <p:nvPr>
            <p:ph idx="1"/>
          </p:nvPr>
        </p:nvSpPr>
        <p:spPr/>
        <p:txBody>
          <a:bodyPr>
            <a:normAutofit/>
          </a:bodyPr>
          <a:lstStyle/>
          <a:p>
            <a:r>
              <a:rPr lang="en-US" dirty="0" smtClean="0"/>
              <a:t>Review MUST be documented</a:t>
            </a:r>
          </a:p>
          <a:p>
            <a:pPr lvl="1"/>
            <a:r>
              <a:rPr lang="en-US" dirty="0" smtClean="0"/>
              <a:t>Chart notes or</a:t>
            </a:r>
          </a:p>
          <a:p>
            <a:pPr lvl="1"/>
            <a:r>
              <a:rPr lang="en-US" dirty="0" smtClean="0"/>
              <a:t>Site specific tool</a:t>
            </a:r>
          </a:p>
          <a:p>
            <a:r>
              <a:rPr lang="en-US" dirty="0" smtClean="0"/>
              <a:t>Date of LMP should be recorded </a:t>
            </a:r>
          </a:p>
          <a:p>
            <a:r>
              <a:rPr lang="en-US" dirty="0" smtClean="0"/>
              <a:t>All newly-identified symptoms </a:t>
            </a:r>
            <a:r>
              <a:rPr lang="en-US" dirty="0"/>
              <a:t>and </a:t>
            </a:r>
            <a:r>
              <a:rPr lang="en-US" dirty="0" smtClean="0"/>
              <a:t>conditions will </a:t>
            </a:r>
            <a:r>
              <a:rPr lang="en-US" dirty="0"/>
              <a:t>be documented on the Adverse Experience Log (AE-1) </a:t>
            </a:r>
            <a:r>
              <a:rPr lang="en-US" dirty="0" smtClean="0"/>
              <a:t>CRF</a:t>
            </a:r>
          </a:p>
        </p:txBody>
      </p:sp>
    </p:spTree>
    <p:extLst>
      <p:ext uri="{BB962C8B-B14F-4D97-AF65-F5344CB8AC3E}">
        <p14:creationId xmlns:p14="http://schemas.microsoft.com/office/powerpoint/2010/main" val="2339459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dirty="0" smtClean="0"/>
              <a:t>Physical Examination: </a:t>
            </a:r>
            <a:br>
              <a:rPr lang="en-US" dirty="0" smtClean="0"/>
            </a:br>
            <a:r>
              <a:rPr lang="en-US" dirty="0" smtClean="0"/>
              <a:t>Timing and Documentation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When: </a:t>
            </a:r>
          </a:p>
          <a:p>
            <a:pPr lvl="1"/>
            <a:r>
              <a:rPr lang="en-US" dirty="0" smtClean="0"/>
              <a:t>Required at every scheduled study visit</a:t>
            </a:r>
          </a:p>
          <a:p>
            <a:pPr lvl="1"/>
            <a:r>
              <a:rPr lang="en-US" dirty="0" smtClean="0"/>
              <a:t>Additional clinical assessments may be performed at the discretion of the examining clinician in response to symptoms or illnesses present at the time of the exam.</a:t>
            </a:r>
          </a:p>
          <a:p>
            <a:r>
              <a:rPr lang="en-US" dirty="0" smtClean="0"/>
              <a:t>Documentation: </a:t>
            </a:r>
          </a:p>
          <a:p>
            <a:pPr lvl="1"/>
            <a:r>
              <a:rPr lang="en-US" dirty="0" smtClean="0"/>
              <a:t>Physical </a:t>
            </a:r>
            <a:r>
              <a:rPr lang="en-US" dirty="0"/>
              <a:t>E</a:t>
            </a:r>
            <a:r>
              <a:rPr lang="en-US" dirty="0" smtClean="0"/>
              <a:t>xam CRF is recommended source document </a:t>
            </a:r>
          </a:p>
          <a:p>
            <a:pPr lvl="1"/>
            <a:r>
              <a:rPr lang="en-US" dirty="0" smtClean="0"/>
              <a:t>Transcribe medically-relevant abnormal findings at Screening or Enrollment onto PRE CRF</a:t>
            </a:r>
          </a:p>
          <a:p>
            <a:pPr lvl="1"/>
            <a:r>
              <a:rPr lang="en-US" dirty="0" smtClean="0"/>
              <a:t>During follow-up, transcribe abnormalities onto AE CRF as needed</a:t>
            </a:r>
          </a:p>
          <a:p>
            <a:r>
              <a:rPr lang="en-US" dirty="0" smtClean="0"/>
              <a:t>All visits – cross-reference with Con Meds Log </a:t>
            </a:r>
          </a:p>
          <a:p>
            <a:endParaRPr lang="en-US" dirty="0"/>
          </a:p>
        </p:txBody>
      </p:sp>
    </p:spTree>
    <p:extLst>
      <p:ext uri="{BB962C8B-B14F-4D97-AF65-F5344CB8AC3E}">
        <p14:creationId xmlns:p14="http://schemas.microsoft.com/office/powerpoint/2010/main" val="189575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 Components</a:t>
            </a:r>
            <a:endParaRPr lang="en-US" dirty="0"/>
          </a:p>
        </p:txBody>
      </p:sp>
      <p:sp>
        <p:nvSpPr>
          <p:cNvPr id="6" name="Text Placeholder 5"/>
          <p:cNvSpPr>
            <a:spLocks noGrp="1"/>
          </p:cNvSpPr>
          <p:nvPr>
            <p:ph type="body" idx="1"/>
          </p:nvPr>
        </p:nvSpPr>
        <p:spPr/>
        <p:txBody>
          <a:bodyPr/>
          <a:lstStyle/>
          <a:p>
            <a:pPr algn="ctr"/>
            <a:r>
              <a:rPr lang="en-US" dirty="0" smtClean="0"/>
              <a:t>Vital/General Assessments</a:t>
            </a:r>
            <a:endParaRPr lang="en-US" dirty="0"/>
          </a:p>
        </p:txBody>
      </p:sp>
      <p:sp>
        <p:nvSpPr>
          <p:cNvPr id="4" name="Content Placeholder 3"/>
          <p:cNvSpPr>
            <a:spLocks noGrp="1"/>
          </p:cNvSpPr>
          <p:nvPr>
            <p:ph sz="half" idx="2"/>
          </p:nvPr>
        </p:nvSpPr>
        <p:spPr/>
        <p:txBody>
          <a:bodyPr>
            <a:normAutofit/>
          </a:bodyPr>
          <a:lstStyle/>
          <a:p>
            <a:r>
              <a:rPr lang="en-US" dirty="0" smtClean="0"/>
              <a:t>Temperature</a:t>
            </a:r>
          </a:p>
          <a:p>
            <a:r>
              <a:rPr lang="en-US" dirty="0" smtClean="0"/>
              <a:t>Blood pressure</a:t>
            </a:r>
          </a:p>
          <a:p>
            <a:r>
              <a:rPr lang="en-US" dirty="0" smtClean="0"/>
              <a:t>Pulse </a:t>
            </a:r>
          </a:p>
          <a:p>
            <a:r>
              <a:rPr lang="en-US" dirty="0" smtClean="0"/>
              <a:t>Respirations</a:t>
            </a:r>
          </a:p>
          <a:p>
            <a:r>
              <a:rPr lang="en-US" dirty="0" smtClean="0"/>
              <a:t>Weight</a:t>
            </a:r>
          </a:p>
          <a:p>
            <a:r>
              <a:rPr lang="en-US" dirty="0" smtClean="0"/>
              <a:t>Height*</a:t>
            </a:r>
          </a:p>
          <a:p>
            <a:r>
              <a:rPr lang="en-US" dirty="0" smtClean="0"/>
              <a:t>General Appearance</a:t>
            </a:r>
          </a:p>
          <a:p>
            <a:endParaRPr lang="en-US" dirty="0" smtClean="0"/>
          </a:p>
          <a:p>
            <a:endParaRPr lang="en-US" dirty="0"/>
          </a:p>
        </p:txBody>
      </p:sp>
      <p:sp>
        <p:nvSpPr>
          <p:cNvPr id="7" name="Text Placeholder 6"/>
          <p:cNvSpPr>
            <a:spLocks noGrp="1"/>
          </p:cNvSpPr>
          <p:nvPr>
            <p:ph type="body" sz="quarter" idx="3"/>
          </p:nvPr>
        </p:nvSpPr>
        <p:spPr/>
        <p:txBody>
          <a:bodyPr/>
          <a:lstStyle/>
          <a:p>
            <a:pPr algn="ctr"/>
            <a:r>
              <a:rPr lang="en-US" dirty="0" smtClean="0"/>
              <a:t>Clinical Assessments</a:t>
            </a:r>
          </a:p>
        </p:txBody>
      </p:sp>
      <p:sp>
        <p:nvSpPr>
          <p:cNvPr id="5" name="Content Placeholder 4"/>
          <p:cNvSpPr>
            <a:spLocks noGrp="1"/>
          </p:cNvSpPr>
          <p:nvPr>
            <p:ph sz="quarter" idx="4"/>
          </p:nvPr>
        </p:nvSpPr>
        <p:spPr/>
        <p:txBody>
          <a:bodyPr>
            <a:normAutofit/>
          </a:bodyPr>
          <a:lstStyle/>
          <a:p>
            <a:r>
              <a:rPr lang="en-US" dirty="0" smtClean="0"/>
              <a:t>Abdomen</a:t>
            </a:r>
          </a:p>
          <a:p>
            <a:r>
              <a:rPr lang="en-US" dirty="0" smtClean="0"/>
              <a:t>Lymph nodes</a:t>
            </a:r>
          </a:p>
          <a:p>
            <a:r>
              <a:rPr lang="en-US" dirty="0" smtClean="0"/>
              <a:t>Neck</a:t>
            </a:r>
          </a:p>
          <a:p>
            <a:r>
              <a:rPr lang="en-US" dirty="0" smtClean="0"/>
              <a:t>Heart</a:t>
            </a:r>
          </a:p>
          <a:p>
            <a:r>
              <a:rPr lang="en-US" dirty="0" smtClean="0"/>
              <a:t>Lungs</a:t>
            </a:r>
          </a:p>
          <a:p>
            <a:r>
              <a:rPr lang="en-US" dirty="0" smtClean="0"/>
              <a:t>Extremities</a:t>
            </a:r>
          </a:p>
          <a:p>
            <a:r>
              <a:rPr lang="en-US" dirty="0" smtClean="0"/>
              <a:t>Neurological</a:t>
            </a:r>
          </a:p>
          <a:p>
            <a:r>
              <a:rPr lang="en-US" dirty="0" smtClean="0"/>
              <a:t>Skin</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181600"/>
            <a:ext cx="1828800" cy="146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8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xEl>
                                              <p:pRg st="5" end="5"/>
                                            </p:txEl>
                                          </p:spTgt>
                                        </p:tgtEl>
                                      </p:cBhvr>
                                    </p:animEffect>
                                    <p:anim calcmode="lin" valueType="num">
                                      <p:cBhvr>
                                        <p:cTn id="7" dur="1000"/>
                                        <p:tgtEl>
                                          <p:spTgt spid="4">
                                            <p:txEl>
                                              <p:pRg st="5" end="5"/>
                                            </p:txEl>
                                          </p:spTgt>
                                        </p:tgtEl>
                                        <p:attrNameLst>
                                          <p:attrName>ppt_x</p:attrName>
                                        </p:attrNameLst>
                                      </p:cBhvr>
                                      <p:tavLst>
                                        <p:tav tm="0">
                                          <p:val>
                                            <p:strVal val="ppt_x"/>
                                          </p:val>
                                        </p:tav>
                                        <p:tav tm="100000">
                                          <p:val>
                                            <p:strVal val="ppt_x"/>
                                          </p:val>
                                        </p:tav>
                                      </p:tavLst>
                                    </p:anim>
                                    <p:anim calcmode="lin" valueType="num">
                                      <p:cBhvr>
                                        <p:cTn id="8" dur="1000"/>
                                        <p:tgtEl>
                                          <p:spTgt spid="4">
                                            <p:txEl>
                                              <p:pRg st="5" end="5"/>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4">
                                            <p:txEl>
                                              <p:pRg st="5" end="5"/>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xEl>
                                              <p:pRg st="1" end="1"/>
                                            </p:txEl>
                                          </p:spTgt>
                                        </p:tgtEl>
                                      </p:cBhvr>
                                    </p:animEffect>
                                    <p:anim calcmode="lin" valueType="num">
                                      <p:cBhvr>
                                        <p:cTn id="14"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5">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5">
                                            <p:txEl>
                                              <p:pRg st="1" end="1"/>
                                            </p:txEl>
                                          </p:spTgt>
                                        </p:tgtEl>
                                        <p:attrNameLst>
                                          <p:attrName>style.visibility</p:attrName>
                                        </p:attrNameLst>
                                      </p:cBhvr>
                                      <p:to>
                                        <p:strVal val="hidden"/>
                                      </p:to>
                                    </p:set>
                                  </p:childTnLst>
                                </p:cTn>
                              </p:par>
                              <p:par>
                                <p:cTn id="17" presetID="42" presetClass="exit" presetSubtype="0" fill="hold" nodeType="withEffect">
                                  <p:stCondLst>
                                    <p:cond delay="0"/>
                                  </p:stCondLst>
                                  <p:childTnLst>
                                    <p:animEffect transition="out" filter="fade">
                                      <p:cBhvr>
                                        <p:cTn id="18" dur="1000"/>
                                        <p:tgtEl>
                                          <p:spTgt spid="5">
                                            <p:txEl>
                                              <p:pRg st="2" end="2"/>
                                            </p:txEl>
                                          </p:spTgt>
                                        </p:tgtEl>
                                      </p:cBhvr>
                                    </p:animEffect>
                                    <p:anim calcmode="lin" valueType="num">
                                      <p:cBhvr>
                                        <p:cTn id="19" dur="1000"/>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p:tgtEl>
                                          <p:spTgt spid="5">
                                            <p:txEl>
                                              <p:pRg st="2" end="2"/>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5">
                                            <p:txEl>
                                              <p:pRg st="2" end="2"/>
                                            </p:txEl>
                                          </p:spTgt>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5">
                                            <p:txEl>
                                              <p:pRg st="3" end="3"/>
                                            </p:txEl>
                                          </p:spTgt>
                                        </p:tgtEl>
                                      </p:cBhvr>
                                    </p:animEffect>
                                    <p:anim calcmode="lin" valueType="num">
                                      <p:cBhvr>
                                        <p:cTn id="24" dur="1000"/>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p:tgtEl>
                                          <p:spTgt spid="5">
                                            <p:txEl>
                                              <p:pRg st="3" end="3"/>
                                            </p:txEl>
                                          </p:spTgt>
                                        </p:tgtEl>
                                        <p:attrNameLst>
                                          <p:attrName>ppt_y</p:attrName>
                                        </p:attrNameLst>
                                      </p:cBhvr>
                                      <p:tavLst>
                                        <p:tav tm="0">
                                          <p:val>
                                            <p:strVal val="ppt_y"/>
                                          </p:val>
                                        </p:tav>
                                        <p:tav tm="100000">
                                          <p:val>
                                            <p:strVal val="ppt_y+.1"/>
                                          </p:val>
                                        </p:tav>
                                      </p:tavLst>
                                    </p:anim>
                                    <p:set>
                                      <p:cBhvr>
                                        <p:cTn id="26" dur="1" fill="hold">
                                          <p:stCondLst>
                                            <p:cond delay="999"/>
                                          </p:stCondLst>
                                        </p:cTn>
                                        <p:tgtEl>
                                          <p:spTgt spid="5">
                                            <p:txEl>
                                              <p:pRg st="3" end="3"/>
                                            </p:txEl>
                                          </p:spTgt>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5">
                                            <p:txEl>
                                              <p:pRg st="4" end="4"/>
                                            </p:txEl>
                                          </p:spTgt>
                                        </p:tgtEl>
                                      </p:cBhvr>
                                    </p:animEffect>
                                    <p:anim calcmode="lin" valueType="num">
                                      <p:cBhvr>
                                        <p:cTn id="29" dur="1000"/>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p:tgtEl>
                                          <p:spTgt spid="5">
                                            <p:txEl>
                                              <p:pRg st="4" end="4"/>
                                            </p:txEl>
                                          </p:spTgt>
                                        </p:tgtEl>
                                        <p:attrNameLst>
                                          <p:attrName>ppt_y</p:attrName>
                                        </p:attrNameLst>
                                      </p:cBhvr>
                                      <p:tavLst>
                                        <p:tav tm="0">
                                          <p:val>
                                            <p:strVal val="ppt_y"/>
                                          </p:val>
                                        </p:tav>
                                        <p:tav tm="100000">
                                          <p:val>
                                            <p:strVal val="ppt_y+.1"/>
                                          </p:val>
                                        </p:tav>
                                      </p:tavLst>
                                    </p:anim>
                                    <p:set>
                                      <p:cBhvr>
                                        <p:cTn id="31" dur="1" fill="hold">
                                          <p:stCondLst>
                                            <p:cond delay="999"/>
                                          </p:stCondLst>
                                        </p:cTn>
                                        <p:tgtEl>
                                          <p:spTgt spid="5">
                                            <p:txEl>
                                              <p:pRg st="4" end="4"/>
                                            </p:txEl>
                                          </p:spTgt>
                                        </p:tgtEl>
                                        <p:attrNameLst>
                                          <p:attrName>style.visibility</p:attrName>
                                        </p:attrNameLst>
                                      </p:cBhvr>
                                      <p:to>
                                        <p:strVal val="hidden"/>
                                      </p:to>
                                    </p:set>
                                  </p:childTnLst>
                                </p:cTn>
                              </p:par>
                              <p:par>
                                <p:cTn id="32" presetID="42" presetClass="exit" presetSubtype="0" fill="hold" nodeType="withEffect">
                                  <p:stCondLst>
                                    <p:cond delay="0"/>
                                  </p:stCondLst>
                                  <p:childTnLst>
                                    <p:animEffect transition="out" filter="fade">
                                      <p:cBhvr>
                                        <p:cTn id="33" dur="1000"/>
                                        <p:tgtEl>
                                          <p:spTgt spid="5">
                                            <p:txEl>
                                              <p:pRg st="5" end="5"/>
                                            </p:txEl>
                                          </p:spTgt>
                                        </p:tgtEl>
                                      </p:cBhvr>
                                    </p:animEffect>
                                    <p:anim calcmode="lin" valueType="num">
                                      <p:cBhvr>
                                        <p:cTn id="34" dur="1000"/>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p:tgtEl>
                                          <p:spTgt spid="5">
                                            <p:txEl>
                                              <p:pRg st="5" end="5"/>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5">
                                            <p:txEl>
                                              <p:pRg st="5" end="5"/>
                                            </p:txEl>
                                          </p:spTgt>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5">
                                            <p:txEl>
                                              <p:pRg st="6" end="6"/>
                                            </p:txEl>
                                          </p:spTgt>
                                        </p:tgtEl>
                                      </p:cBhvr>
                                    </p:animEffect>
                                    <p:anim calcmode="lin" valueType="num">
                                      <p:cBhvr>
                                        <p:cTn id="39" dur="1000"/>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p:tgtEl>
                                          <p:spTgt spid="5">
                                            <p:txEl>
                                              <p:pRg st="6" end="6"/>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5">
                                            <p:txEl>
                                              <p:pRg st="6" end="6"/>
                                            </p:txEl>
                                          </p:spTgt>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5">
                                            <p:txEl>
                                              <p:pRg st="7" end="7"/>
                                            </p:txEl>
                                          </p:spTgt>
                                        </p:tgtEl>
                                      </p:cBhvr>
                                    </p:animEffect>
                                    <p:anim calcmode="lin" valueType="num">
                                      <p:cBhvr>
                                        <p:cTn id="44" dur="1000"/>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p:tgtEl>
                                          <p:spTgt spid="5">
                                            <p:txEl>
                                              <p:pRg st="7" end="7"/>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Pelvic Examination </a:t>
            </a:r>
            <a:endParaRPr lang="en-US" dirty="0"/>
          </a:p>
        </p:txBody>
      </p:sp>
      <p:sp>
        <p:nvSpPr>
          <p:cNvPr id="4" name="Content Placeholder 3"/>
          <p:cNvSpPr>
            <a:spLocks noGrp="1"/>
          </p:cNvSpPr>
          <p:nvPr>
            <p:ph sz="half" idx="2"/>
          </p:nvPr>
        </p:nvSpPr>
        <p:spPr>
          <a:xfrm>
            <a:off x="685800" y="1447800"/>
            <a:ext cx="7848600" cy="5181600"/>
          </a:xfrm>
        </p:spPr>
        <p:txBody>
          <a:bodyPr>
            <a:normAutofit/>
          </a:bodyPr>
          <a:lstStyle/>
          <a:p>
            <a:r>
              <a:rPr lang="en-US" sz="3200" dirty="0" smtClean="0"/>
              <a:t>Required at every scheduled visit</a:t>
            </a:r>
          </a:p>
          <a:p>
            <a:r>
              <a:rPr lang="en-US" sz="3200" dirty="0" smtClean="0"/>
              <a:t>Pay careful attention to differences in specimen collection at different visits</a:t>
            </a:r>
          </a:p>
          <a:p>
            <a:r>
              <a:rPr lang="en-US" sz="3200" dirty="0" smtClean="0"/>
              <a:t>Pay careful attention to the order of specimen collection</a:t>
            </a:r>
          </a:p>
          <a:p>
            <a:r>
              <a:rPr lang="en-US" sz="3200" dirty="0" smtClean="0"/>
              <a:t>To be performed with the ring in place</a:t>
            </a:r>
          </a:p>
          <a:p>
            <a:r>
              <a:rPr lang="en-US" sz="3200" dirty="0" smtClean="0"/>
              <a:t>Ideally should not be done during menses</a:t>
            </a:r>
          </a:p>
        </p:txBody>
      </p:sp>
    </p:spTree>
    <p:extLst>
      <p:ext uri="{BB962C8B-B14F-4D97-AF65-F5344CB8AC3E}">
        <p14:creationId xmlns:p14="http://schemas.microsoft.com/office/powerpoint/2010/main" val="169041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Exam Checklist</a:t>
            </a:r>
            <a:endParaRPr lang="en-US" dirty="0"/>
          </a:p>
        </p:txBody>
      </p:sp>
      <p:graphicFrame>
        <p:nvGraphicFramePr>
          <p:cNvPr id="9" name="Content Placeholder 8"/>
          <p:cNvGraphicFramePr>
            <a:graphicFrameLocks noGrp="1" noChangeAspect="1"/>
          </p:cNvGraphicFramePr>
          <p:nvPr>
            <p:ph sz="half" idx="2"/>
            <p:extLst>
              <p:ext uri="{D42A27DB-BD31-4B8C-83A1-F6EECF244321}">
                <p14:modId xmlns:p14="http://schemas.microsoft.com/office/powerpoint/2010/main" val="1544141179"/>
              </p:ext>
            </p:extLst>
          </p:nvPr>
        </p:nvGraphicFramePr>
        <p:xfrm>
          <a:off x="236538" y="1860550"/>
          <a:ext cx="8796337" cy="10672763"/>
        </p:xfrm>
        <a:graphic>
          <a:graphicData uri="http://schemas.openxmlformats.org/presentationml/2006/ole">
            <mc:AlternateContent xmlns:mc="http://schemas.openxmlformats.org/markup-compatibility/2006">
              <mc:Choice xmlns:v="urn:schemas-microsoft-com:vml" Requires="v">
                <p:oleObj spid="_x0000_s6176" name="Document" r:id="rId4" imgW="6776022" imgH="8219768" progId="Word.Document.8">
                  <p:embed/>
                </p:oleObj>
              </mc:Choice>
              <mc:Fallback>
                <p:oleObj name="Document" r:id="rId4" imgW="6776022" imgH="8219768" progId="Word.Document.8">
                  <p:embed/>
                  <p:pic>
                    <p:nvPicPr>
                      <p:cNvPr id="0" name=""/>
                      <p:cNvPicPr/>
                      <p:nvPr/>
                    </p:nvPicPr>
                    <p:blipFill>
                      <a:blip r:embed="rId5"/>
                      <a:stretch>
                        <a:fillRect/>
                      </a:stretch>
                    </p:blipFill>
                    <p:spPr>
                      <a:xfrm>
                        <a:off x="236538" y="1860550"/>
                        <a:ext cx="8796337" cy="10672763"/>
                      </a:xfrm>
                      <a:prstGeom prst="rect">
                        <a:avLst/>
                      </a:prstGeom>
                    </p:spPr>
                  </p:pic>
                </p:oleObj>
              </mc:Fallback>
            </mc:AlternateContent>
          </a:graphicData>
        </a:graphic>
      </p:graphicFrame>
    </p:spTree>
    <p:extLst>
      <p:ext uri="{BB962C8B-B14F-4D97-AF65-F5344CB8AC3E}">
        <p14:creationId xmlns:p14="http://schemas.microsoft.com/office/powerpoint/2010/main" val="78360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Discussion Topics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3155221"/>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388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Pelvic </a:t>
            </a:r>
            <a:r>
              <a:rPr lang="en-US" dirty="0" smtClean="0"/>
              <a:t>Examination Potential Challenges </a:t>
            </a:r>
            <a:endParaRPr lang="en-US" dirty="0"/>
          </a:p>
        </p:txBody>
      </p:sp>
      <p:sp>
        <p:nvSpPr>
          <p:cNvPr id="8" name="Content Placeholder 7"/>
          <p:cNvSpPr>
            <a:spLocks noGrp="1"/>
          </p:cNvSpPr>
          <p:nvPr>
            <p:ph idx="1"/>
          </p:nvPr>
        </p:nvSpPr>
        <p:spPr>
          <a:xfrm>
            <a:off x="457200" y="1600200"/>
            <a:ext cx="8382000" cy="4525963"/>
          </a:xfrm>
        </p:spPr>
        <p:txBody>
          <a:bodyPr>
            <a:normAutofit fontScale="85000" lnSpcReduction="20000"/>
          </a:bodyPr>
          <a:lstStyle/>
          <a:p>
            <a:r>
              <a:rPr lang="en-US" dirty="0" smtClean="0"/>
              <a:t>Discomfort with ring in place</a:t>
            </a:r>
          </a:p>
          <a:p>
            <a:pPr lvl="1"/>
            <a:r>
              <a:rPr lang="en-US" dirty="0" smtClean="0"/>
              <a:t>Ideally, pelvic should be done with ring in place</a:t>
            </a:r>
          </a:p>
          <a:p>
            <a:pPr lvl="1"/>
            <a:r>
              <a:rPr lang="en-US" dirty="0" smtClean="0"/>
              <a:t>If ring in situ causes discomfort or is a visual impairment, the clinician can remove</a:t>
            </a:r>
          </a:p>
          <a:p>
            <a:pPr lvl="1"/>
            <a:r>
              <a:rPr lang="en-US" dirty="0" smtClean="0"/>
              <a:t>Removal should be documented on Pelvic Exam Ring Assessment CRF</a:t>
            </a:r>
            <a:endParaRPr lang="en-US" dirty="0"/>
          </a:p>
          <a:p>
            <a:r>
              <a:rPr lang="en-US" dirty="0" smtClean="0"/>
              <a:t> Exams during menses</a:t>
            </a:r>
          </a:p>
          <a:p>
            <a:pPr lvl="1"/>
            <a:r>
              <a:rPr lang="en-US" dirty="0" smtClean="0"/>
              <a:t>Reschedule Screening</a:t>
            </a:r>
          </a:p>
          <a:p>
            <a:pPr lvl="1"/>
            <a:r>
              <a:rPr lang="en-US" dirty="0" smtClean="0"/>
              <a:t>Reschedule Enrollment if menses expected days 1-7</a:t>
            </a:r>
          </a:p>
          <a:p>
            <a:pPr lvl="1"/>
            <a:r>
              <a:rPr lang="en-US" dirty="0" smtClean="0"/>
              <a:t>Continue with exams if menses occurs during follow-up visit</a:t>
            </a:r>
          </a:p>
          <a:p>
            <a:pPr lvl="2"/>
            <a:r>
              <a:rPr lang="en-US" dirty="0" smtClean="0"/>
              <a:t>Notify management team if menses occurs day 1-7</a:t>
            </a:r>
          </a:p>
          <a:p>
            <a:pPr lvl="2"/>
            <a:r>
              <a:rPr lang="en-US" dirty="0" smtClean="0"/>
              <a:t>Notify management team if </a:t>
            </a:r>
            <a:r>
              <a:rPr lang="en-US" dirty="0" err="1" smtClean="0"/>
              <a:t>ppt</a:t>
            </a:r>
            <a:r>
              <a:rPr lang="en-US" dirty="0" smtClean="0"/>
              <a:t> declines exam</a:t>
            </a:r>
            <a:endParaRPr lang="en-US" dirty="0"/>
          </a:p>
          <a:p>
            <a:endParaRPr lang="en-US" dirty="0"/>
          </a:p>
        </p:txBody>
      </p:sp>
    </p:spTree>
    <p:extLst>
      <p:ext uri="{BB962C8B-B14F-4D97-AF65-F5344CB8AC3E}">
        <p14:creationId xmlns:p14="http://schemas.microsoft.com/office/powerpoint/2010/main" val="4194560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Pelvic Exam Terminology</a:t>
            </a:r>
            <a:endParaRPr lang="en-US" dirty="0"/>
          </a:p>
        </p:txBody>
      </p:sp>
      <p:sp>
        <p:nvSpPr>
          <p:cNvPr id="4" name="Content Placeholder 3"/>
          <p:cNvSpPr>
            <a:spLocks noGrp="1"/>
          </p:cNvSpPr>
          <p:nvPr>
            <p:ph idx="1"/>
          </p:nvPr>
        </p:nvSpPr>
        <p:spPr/>
        <p:txBody>
          <a:bodyPr>
            <a:normAutofit/>
          </a:bodyPr>
          <a:lstStyle/>
          <a:p>
            <a:r>
              <a:rPr lang="en-US" dirty="0" smtClean="0"/>
              <a:t>Use terms from the Pelvic </a:t>
            </a:r>
            <a:r>
              <a:rPr lang="en-US" dirty="0"/>
              <a:t>E</a:t>
            </a:r>
            <a:r>
              <a:rPr lang="en-US" dirty="0" smtClean="0"/>
              <a:t>xam CRF or FGGT</a:t>
            </a:r>
          </a:p>
          <a:p>
            <a:r>
              <a:rPr lang="en-US" dirty="0" smtClean="0"/>
              <a:t>Use routine QC/QA opportunities to help ensure consistency of terminology across staff and exams</a:t>
            </a:r>
          </a:p>
          <a:p>
            <a:r>
              <a:rPr lang="en-US" dirty="0"/>
              <a:t>Common Pelvic Finding </a:t>
            </a:r>
            <a:r>
              <a:rPr lang="en-US" dirty="0" smtClean="0"/>
              <a:t>Terms: </a:t>
            </a:r>
          </a:p>
          <a:p>
            <a:pPr lvl="1"/>
            <a:r>
              <a:rPr lang="en-US" dirty="0" smtClean="0"/>
              <a:t>Erythema, Edema, </a:t>
            </a:r>
            <a:r>
              <a:rPr lang="en-US" dirty="0" err="1" smtClean="0"/>
              <a:t>Petechiae</a:t>
            </a:r>
            <a:r>
              <a:rPr lang="en-US" dirty="0" smtClean="0"/>
              <a:t>, Ecchymosis, Peeling, Ulceration, Abrasion and Laceration</a:t>
            </a:r>
            <a:endParaRPr lang="en-US" dirty="0"/>
          </a:p>
          <a:p>
            <a:endParaRPr lang="en-US" dirty="0"/>
          </a:p>
        </p:txBody>
      </p:sp>
    </p:spTree>
    <p:extLst>
      <p:ext uri="{BB962C8B-B14F-4D97-AF65-F5344CB8AC3E}">
        <p14:creationId xmlns:p14="http://schemas.microsoft.com/office/powerpoint/2010/main" val="390219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Pelvic Examination </a:t>
            </a:r>
          </a:p>
        </p:txBody>
      </p:sp>
      <p:sp>
        <p:nvSpPr>
          <p:cNvPr id="8" name="Content Placeholder 7"/>
          <p:cNvSpPr>
            <a:spLocks noGrp="1"/>
          </p:cNvSpPr>
          <p:nvPr>
            <p:ph idx="1"/>
          </p:nvPr>
        </p:nvSpPr>
        <p:spPr/>
        <p:txBody>
          <a:bodyPr>
            <a:normAutofit fontScale="85000" lnSpcReduction="10000"/>
          </a:bodyPr>
          <a:lstStyle/>
          <a:p>
            <a:r>
              <a:rPr lang="en-US" dirty="0" smtClean="0"/>
              <a:t>Two </a:t>
            </a:r>
            <a:r>
              <a:rPr lang="en-US" dirty="0"/>
              <a:t>person team: examining clinician and assistant</a:t>
            </a:r>
          </a:p>
          <a:p>
            <a:r>
              <a:rPr lang="en-US" dirty="0"/>
              <a:t>Ensure all possibly-required supplies and paperwork are easily accessible in exam room</a:t>
            </a:r>
          </a:p>
          <a:p>
            <a:r>
              <a:rPr lang="en-US" dirty="0"/>
              <a:t>Review specimen collection requirements for each visit in preparation for each exam</a:t>
            </a:r>
          </a:p>
          <a:p>
            <a:r>
              <a:rPr lang="en-US" dirty="0"/>
              <a:t>To be performed after the ring comes out. </a:t>
            </a:r>
            <a:endParaRPr lang="en-US" dirty="0" smtClean="0"/>
          </a:p>
          <a:p>
            <a:r>
              <a:rPr lang="en-US" dirty="0" smtClean="0"/>
              <a:t>Pay </a:t>
            </a:r>
            <a:r>
              <a:rPr lang="en-US" dirty="0"/>
              <a:t>attention to where the ring is sitting in the vagina on removal</a:t>
            </a:r>
          </a:p>
          <a:p>
            <a:r>
              <a:rPr lang="en-US" dirty="0" smtClean="0"/>
              <a:t>Pay </a:t>
            </a:r>
            <a:r>
              <a:rPr lang="en-US" dirty="0"/>
              <a:t>careful attention to the required sequence of swab collection and required handling of each swab</a:t>
            </a:r>
          </a:p>
          <a:p>
            <a:endParaRPr lang="en-US" dirty="0"/>
          </a:p>
        </p:txBody>
      </p:sp>
    </p:spTree>
    <p:extLst>
      <p:ext uri="{BB962C8B-B14F-4D97-AF65-F5344CB8AC3E}">
        <p14:creationId xmlns:p14="http://schemas.microsoft.com/office/powerpoint/2010/main" val="286997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VR Placement Check</a:t>
            </a:r>
            <a:endParaRPr lang="en-US" dirty="0"/>
          </a:p>
        </p:txBody>
      </p:sp>
      <p:sp>
        <p:nvSpPr>
          <p:cNvPr id="8" name="Content Placeholder 7"/>
          <p:cNvSpPr>
            <a:spLocks noGrp="1"/>
          </p:cNvSpPr>
          <p:nvPr>
            <p:ph idx="1"/>
          </p:nvPr>
        </p:nvSpPr>
        <p:spPr/>
        <p:txBody>
          <a:bodyPr/>
          <a:lstStyle/>
          <a:p>
            <a:r>
              <a:rPr lang="en-US" dirty="0" smtClean="0"/>
              <a:t>On digital (bimanual) exam, ring is proximal to the introitus and behind the pubic bone</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505200"/>
            <a:ext cx="3319462" cy="2678364"/>
          </a:xfrm>
          <a:prstGeom prst="rect">
            <a:avLst/>
          </a:prstGeom>
        </p:spPr>
      </p:pic>
    </p:spTree>
    <p:extLst>
      <p:ext uri="{BB962C8B-B14F-4D97-AF65-F5344CB8AC3E}">
        <p14:creationId xmlns:p14="http://schemas.microsoft.com/office/powerpoint/2010/main" val="1277392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Cervical </a:t>
            </a:r>
            <a:r>
              <a:rPr lang="en-US" dirty="0" err="1" smtClean="0"/>
              <a:t>Ectopy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961905" cy="419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1202512">
            <a:off x="3412428" y="3401506"/>
            <a:ext cx="1815067" cy="11134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1828800"/>
            <a:ext cx="3810000" cy="3962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28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Pelvic Exam Terminology</a:t>
            </a:r>
            <a:endParaRPr lang="en-US" dirty="0"/>
          </a:p>
        </p:txBody>
      </p:sp>
      <p:sp>
        <p:nvSpPr>
          <p:cNvPr id="4" name="Content Placeholder 3"/>
          <p:cNvSpPr>
            <a:spLocks noGrp="1"/>
          </p:cNvSpPr>
          <p:nvPr>
            <p:ph idx="1"/>
          </p:nvPr>
        </p:nvSpPr>
        <p:spPr/>
        <p:txBody>
          <a:bodyPr>
            <a:normAutofit/>
          </a:bodyPr>
          <a:lstStyle/>
          <a:p>
            <a:r>
              <a:rPr lang="en-US" dirty="0" smtClean="0"/>
              <a:t>Use terms from the Pelvic </a:t>
            </a:r>
            <a:r>
              <a:rPr lang="en-US" dirty="0"/>
              <a:t>E</a:t>
            </a:r>
            <a:r>
              <a:rPr lang="en-US" dirty="0" smtClean="0"/>
              <a:t>xam CRF or FGGT</a:t>
            </a:r>
          </a:p>
          <a:p>
            <a:r>
              <a:rPr lang="en-US" dirty="0" smtClean="0"/>
              <a:t>Use routine QC/QA opportunities to help ensure consistency of terminology across staff and exams</a:t>
            </a:r>
          </a:p>
          <a:p>
            <a:r>
              <a:rPr lang="en-US" dirty="0"/>
              <a:t>Common Pelvic Finding </a:t>
            </a:r>
            <a:r>
              <a:rPr lang="en-US" dirty="0" smtClean="0"/>
              <a:t>Terms: </a:t>
            </a:r>
          </a:p>
          <a:p>
            <a:pPr lvl="1"/>
            <a:r>
              <a:rPr lang="en-US" dirty="0" smtClean="0"/>
              <a:t>Erythema, Edema, </a:t>
            </a:r>
            <a:r>
              <a:rPr lang="en-US" dirty="0" err="1" smtClean="0"/>
              <a:t>Petechiae</a:t>
            </a:r>
            <a:r>
              <a:rPr lang="en-US" dirty="0" smtClean="0"/>
              <a:t>, Ecchymosis, Peeling, Ulceration, Abrasion and Laceration</a:t>
            </a:r>
            <a:endParaRPr lang="en-US" dirty="0"/>
          </a:p>
          <a:p>
            <a:endParaRPr lang="en-US" dirty="0"/>
          </a:p>
        </p:txBody>
      </p:sp>
    </p:spTree>
    <p:extLst>
      <p:ext uri="{BB962C8B-B14F-4D97-AF65-F5344CB8AC3E}">
        <p14:creationId xmlns:p14="http://schemas.microsoft.com/office/powerpoint/2010/main" val="336890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229600" cy="1143000"/>
          </a:xfrm>
        </p:spPr>
        <p:txBody>
          <a:bodyPr>
            <a:normAutofit/>
          </a:bodyPr>
          <a:lstStyle/>
          <a:p>
            <a:r>
              <a:rPr lang="en-US" dirty="0" smtClean="0"/>
              <a:t>Epithelial Disruption</a:t>
            </a:r>
          </a:p>
        </p:txBody>
      </p:sp>
      <p:sp>
        <p:nvSpPr>
          <p:cNvPr id="34819" name="Rectangle 3"/>
          <p:cNvSpPr>
            <a:spLocks noGrp="1" noChangeArrowheads="1"/>
          </p:cNvSpPr>
          <p:nvPr>
            <p:ph idx="1"/>
          </p:nvPr>
        </p:nvSpPr>
        <p:spPr>
          <a:xfrm>
            <a:off x="457200" y="1524000"/>
            <a:ext cx="8229600" cy="4572000"/>
          </a:xfrm>
        </p:spPr>
        <p:txBody>
          <a:bodyPr>
            <a:noAutofit/>
          </a:bodyPr>
          <a:lstStyle/>
          <a:p>
            <a:pPr>
              <a:lnSpc>
                <a:spcPct val="90000"/>
              </a:lnSpc>
            </a:pPr>
            <a:r>
              <a:rPr lang="en-US" dirty="0" smtClean="0"/>
              <a:t>Superficial epithelial disruption</a:t>
            </a:r>
          </a:p>
          <a:p>
            <a:pPr lvl="1">
              <a:lnSpc>
                <a:spcPct val="90000"/>
              </a:lnSpc>
            </a:pPr>
            <a:r>
              <a:rPr lang="en-US" dirty="0" smtClean="0"/>
              <a:t>Does not penetrate into the </a:t>
            </a:r>
            <a:r>
              <a:rPr lang="en-US" dirty="0" err="1" smtClean="0"/>
              <a:t>subepithelial</a:t>
            </a:r>
            <a:r>
              <a:rPr lang="en-US" dirty="0" smtClean="0"/>
              <a:t> tissue</a:t>
            </a:r>
          </a:p>
          <a:p>
            <a:pPr>
              <a:lnSpc>
                <a:spcPct val="90000"/>
              </a:lnSpc>
            </a:pPr>
            <a:endParaRPr lang="en-US" dirty="0" smtClean="0"/>
          </a:p>
          <a:p>
            <a:pPr>
              <a:lnSpc>
                <a:spcPct val="90000"/>
              </a:lnSpc>
            </a:pPr>
            <a:r>
              <a:rPr lang="en-US" dirty="0" smtClean="0"/>
              <a:t>Deep </a:t>
            </a:r>
            <a:r>
              <a:rPr lang="en-US" dirty="0"/>
              <a:t>epithelial disruption </a:t>
            </a:r>
            <a:endParaRPr lang="en-US" dirty="0" smtClean="0"/>
          </a:p>
          <a:p>
            <a:pPr lvl="1">
              <a:lnSpc>
                <a:spcPct val="90000"/>
              </a:lnSpc>
            </a:pPr>
            <a:r>
              <a:rPr lang="en-US" sz="2800" dirty="0" smtClean="0"/>
              <a:t>Penetrates </a:t>
            </a:r>
            <a:r>
              <a:rPr lang="en-US" sz="2800" dirty="0"/>
              <a:t>into and exposes </a:t>
            </a:r>
            <a:r>
              <a:rPr lang="en-US" sz="2800" dirty="0" err="1"/>
              <a:t>subepithelial</a:t>
            </a:r>
            <a:r>
              <a:rPr lang="en-US" sz="2800" dirty="0"/>
              <a:t> tissue and possibly vessels</a:t>
            </a:r>
          </a:p>
          <a:p>
            <a:pPr lvl="1">
              <a:lnSpc>
                <a:spcPct val="90000"/>
              </a:lnSpc>
            </a:pPr>
            <a:r>
              <a:rPr lang="en-US" dirty="0"/>
              <a:t>If bleeding from finding is present, disruption should be recorded as deep when in doubt</a:t>
            </a:r>
          </a:p>
          <a:p>
            <a:pPr marL="0" indent="0">
              <a:lnSpc>
                <a:spcPct val="90000"/>
              </a:lnSpc>
              <a:buNone/>
            </a:pPr>
            <a:endParaRPr lang="en-US" sz="3200" dirty="0"/>
          </a:p>
        </p:txBody>
      </p:sp>
    </p:spTree>
    <p:extLst>
      <p:ext uri="{BB962C8B-B14F-4D97-AF65-F5344CB8AC3E}">
        <p14:creationId xmlns:p14="http://schemas.microsoft.com/office/powerpoint/2010/main" val="72546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dirty="0" smtClean="0"/>
              <a:t>Normal Cervix</a:t>
            </a:r>
          </a:p>
        </p:txBody>
      </p:sp>
      <p:sp>
        <p:nvSpPr>
          <p:cNvPr id="35843" name="Rectangle 5"/>
          <p:cNvSpPr>
            <a:spLocks noGrp="1" noChangeArrowheads="1"/>
          </p:cNvSpPr>
          <p:nvPr>
            <p:ph type="body" sz="half" idx="1"/>
          </p:nvPr>
        </p:nvSpPr>
        <p:spPr>
          <a:xfrm>
            <a:off x="533400" y="1752600"/>
            <a:ext cx="3848100" cy="4419600"/>
          </a:xfrm>
        </p:spPr>
        <p:txBody>
          <a:bodyPr/>
          <a:lstStyle/>
          <a:p>
            <a:pPr>
              <a:lnSpc>
                <a:spcPct val="90000"/>
              </a:lnSpc>
            </a:pPr>
            <a:r>
              <a:rPr lang="en-US" sz="2400" dirty="0" smtClean="0"/>
              <a:t>Mucosa</a:t>
            </a:r>
          </a:p>
          <a:p>
            <a:pPr lvl="1">
              <a:lnSpc>
                <a:spcPct val="90000"/>
              </a:lnSpc>
            </a:pPr>
            <a:r>
              <a:rPr lang="en-US" sz="2400" dirty="0" smtClean="0"/>
              <a:t>Typically uniformly pink</a:t>
            </a:r>
          </a:p>
          <a:p>
            <a:pPr lvl="1">
              <a:lnSpc>
                <a:spcPct val="90000"/>
              </a:lnSpc>
            </a:pPr>
            <a:r>
              <a:rPr lang="en-US" sz="2400" dirty="0" smtClean="0"/>
              <a:t>Epithelium intact</a:t>
            </a:r>
          </a:p>
          <a:p>
            <a:pPr lvl="1">
              <a:lnSpc>
                <a:spcPct val="90000"/>
              </a:lnSpc>
            </a:pPr>
            <a:r>
              <a:rPr lang="en-US" sz="2400" dirty="0" smtClean="0"/>
              <a:t>Vessels intact</a:t>
            </a:r>
          </a:p>
          <a:p>
            <a:pPr>
              <a:lnSpc>
                <a:spcPct val="90000"/>
              </a:lnSpc>
            </a:pPr>
            <a:r>
              <a:rPr lang="en-US" sz="2400" dirty="0" smtClean="0"/>
              <a:t>Normal variants are not lesions</a:t>
            </a:r>
          </a:p>
          <a:p>
            <a:pPr lvl="1">
              <a:lnSpc>
                <a:spcPct val="90000"/>
              </a:lnSpc>
            </a:pPr>
            <a:r>
              <a:rPr lang="en-US" sz="2400" dirty="0" smtClean="0"/>
              <a:t>Gland openings</a:t>
            </a:r>
          </a:p>
          <a:p>
            <a:pPr lvl="1">
              <a:lnSpc>
                <a:spcPct val="90000"/>
              </a:lnSpc>
            </a:pPr>
            <a:r>
              <a:rPr lang="en-US" sz="2400" dirty="0" smtClean="0"/>
              <a:t>Scarring from cone biopsies</a:t>
            </a:r>
          </a:p>
          <a:p>
            <a:pPr lvl="1">
              <a:lnSpc>
                <a:spcPct val="90000"/>
              </a:lnSpc>
            </a:pPr>
            <a:endParaRPr lang="en-US" sz="2400" dirty="0" smtClean="0"/>
          </a:p>
        </p:txBody>
      </p:sp>
      <p:pic>
        <p:nvPicPr>
          <p:cNvPr id="35844" name="Picture 7" descr="Picture1"/>
          <p:cNvPicPr>
            <a:picLocks noGrp="1" noChangeAspect="1" noChangeArrowheads="1"/>
          </p:cNvPicPr>
          <p:nvPr>
            <p:ph sz="half" idx="2"/>
          </p:nvPr>
        </p:nvPicPr>
        <p:blipFill>
          <a:blip r:embed="rId3" cstate="print"/>
          <a:srcRect/>
          <a:stretch>
            <a:fillRect/>
          </a:stretch>
        </p:blipFill>
        <p:spPr>
          <a:xfrm>
            <a:off x="4610100" y="2598738"/>
            <a:ext cx="3848100" cy="2878137"/>
          </a:xfrm>
          <a:noFill/>
        </p:spPr>
      </p:pic>
    </p:spTree>
    <p:extLst>
      <p:ext uri="{BB962C8B-B14F-4D97-AF65-F5344CB8AC3E}">
        <p14:creationId xmlns:p14="http://schemas.microsoft.com/office/powerpoint/2010/main" val="134450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Normal Findings</a:t>
            </a:r>
          </a:p>
        </p:txBody>
      </p:sp>
      <p:sp>
        <p:nvSpPr>
          <p:cNvPr id="47107" name="Rectangle 4"/>
          <p:cNvSpPr>
            <a:spLocks noGrp="1" noChangeArrowheads="1"/>
          </p:cNvSpPr>
          <p:nvPr>
            <p:ph type="body" sz="half" idx="1"/>
          </p:nvPr>
        </p:nvSpPr>
        <p:spPr/>
        <p:txBody>
          <a:bodyPr/>
          <a:lstStyle/>
          <a:p>
            <a:r>
              <a:rPr lang="en-US" sz="2800" smtClean="0"/>
              <a:t>Nabothian cysts</a:t>
            </a:r>
          </a:p>
        </p:txBody>
      </p:sp>
      <p:pic>
        <p:nvPicPr>
          <p:cNvPr id="47108" name="Picture 7" descr="nabothian">
            <a:hlinkClick r:id="rId3"/>
          </p:cNvPr>
          <p:cNvPicPr>
            <a:picLocks noChangeAspect="1" noChangeArrowheads="1"/>
          </p:cNvPicPr>
          <p:nvPr/>
        </p:nvPicPr>
        <p:blipFill>
          <a:blip r:embed="rId4" cstate="print"/>
          <a:srcRect/>
          <a:stretch>
            <a:fillRect/>
          </a:stretch>
        </p:blipFill>
        <p:spPr bwMode="auto">
          <a:xfrm>
            <a:off x="4675187" y="1828800"/>
            <a:ext cx="3863975" cy="3808413"/>
          </a:xfrm>
          <a:prstGeom prst="rect">
            <a:avLst/>
          </a:prstGeom>
          <a:noFill/>
          <a:ln w="9525">
            <a:noFill/>
            <a:miter lim="800000"/>
            <a:headEnd/>
            <a:tailEnd/>
          </a:ln>
        </p:spPr>
      </p:pic>
    </p:spTree>
    <p:extLst>
      <p:ext uri="{BB962C8B-B14F-4D97-AF65-F5344CB8AC3E}">
        <p14:creationId xmlns:p14="http://schemas.microsoft.com/office/powerpoint/2010/main" val="377472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smtClean="0"/>
              <a:t>Erythema</a:t>
            </a:r>
          </a:p>
        </p:txBody>
      </p:sp>
      <p:sp>
        <p:nvSpPr>
          <p:cNvPr id="36867" name="Rectangle 5"/>
          <p:cNvSpPr>
            <a:spLocks noGrp="1" noChangeArrowheads="1"/>
          </p:cNvSpPr>
          <p:nvPr>
            <p:ph type="body" sz="half" idx="1"/>
          </p:nvPr>
        </p:nvSpPr>
        <p:spPr>
          <a:xfrm>
            <a:off x="304800" y="1981200"/>
            <a:ext cx="3581400" cy="4114800"/>
          </a:xfrm>
        </p:spPr>
        <p:txBody>
          <a:bodyPr/>
          <a:lstStyle/>
          <a:p>
            <a:r>
              <a:rPr lang="en-US" dirty="0" smtClean="0"/>
              <a:t>Reddened areas</a:t>
            </a:r>
          </a:p>
          <a:p>
            <a:pPr lvl="1"/>
            <a:r>
              <a:rPr lang="en-US" dirty="0" smtClean="0"/>
              <a:t>Margins may or may not be clearly defined</a:t>
            </a:r>
          </a:p>
          <a:p>
            <a:pPr lvl="1"/>
            <a:r>
              <a:rPr lang="en-US" dirty="0" smtClean="0"/>
              <a:t>Epithelium intact </a:t>
            </a:r>
          </a:p>
          <a:p>
            <a:pPr lvl="1"/>
            <a:r>
              <a:rPr lang="en-US" dirty="0" smtClean="0"/>
              <a:t>Vessels intact </a:t>
            </a:r>
          </a:p>
          <a:p>
            <a:pPr lvl="1"/>
            <a:endParaRPr lang="en-US" dirty="0" smtClean="0"/>
          </a:p>
        </p:txBody>
      </p:sp>
      <p:pic>
        <p:nvPicPr>
          <p:cNvPr id="36868" name="Picture 7" descr="Picture2"/>
          <p:cNvPicPr>
            <a:picLocks noGrp="1" noChangeAspect="1" noChangeArrowheads="1"/>
          </p:cNvPicPr>
          <p:nvPr>
            <p:ph sz="half" idx="2"/>
          </p:nvPr>
        </p:nvPicPr>
        <p:blipFill>
          <a:blip r:embed="rId3" cstate="print"/>
          <a:srcRect r="15190"/>
          <a:stretch>
            <a:fillRect/>
          </a:stretch>
        </p:blipFill>
        <p:spPr>
          <a:xfrm>
            <a:off x="4191000" y="2057400"/>
            <a:ext cx="4343400" cy="3825875"/>
          </a:xfrm>
          <a:noFill/>
        </p:spPr>
      </p:pic>
    </p:spTree>
    <p:extLst>
      <p:ext uri="{BB962C8B-B14F-4D97-AF65-F5344CB8AC3E}">
        <p14:creationId xmlns:p14="http://schemas.microsoft.com/office/powerpoint/2010/main" val="400116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Baseline Medical History </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t>When: </a:t>
            </a:r>
          </a:p>
          <a:p>
            <a:pPr lvl="1"/>
            <a:r>
              <a:rPr lang="en-US" dirty="0" smtClean="0"/>
              <a:t>Obtained  starting at the </a:t>
            </a:r>
            <a:r>
              <a:rPr lang="en-US" u="sng" dirty="0" smtClean="0"/>
              <a:t>Screening Visit</a:t>
            </a:r>
          </a:p>
          <a:p>
            <a:pPr lvl="1"/>
            <a:r>
              <a:rPr lang="en-US" dirty="0" smtClean="0"/>
              <a:t>Reviewed/updated at enrollment visit, prior to randomization</a:t>
            </a:r>
          </a:p>
          <a:p>
            <a:r>
              <a:rPr lang="en-US" dirty="0" smtClean="0"/>
              <a:t>Purpose: </a:t>
            </a:r>
          </a:p>
          <a:p>
            <a:pPr lvl="1"/>
            <a:r>
              <a:rPr lang="en-US" dirty="0" smtClean="0"/>
              <a:t>To establish eligibility </a:t>
            </a:r>
            <a:endParaRPr lang="en-US" dirty="0"/>
          </a:p>
          <a:p>
            <a:pPr lvl="1"/>
            <a:r>
              <a:rPr lang="en-US" dirty="0" smtClean="0"/>
              <a:t>To document relevant baseline medical history and conditions for comparison during follow-up</a:t>
            </a:r>
          </a:p>
          <a:p>
            <a:pPr marL="0" indent="0">
              <a:buNone/>
            </a:pPr>
            <a:endParaRPr lang="en-US" dirty="0"/>
          </a:p>
        </p:txBody>
      </p:sp>
    </p:spTree>
    <p:extLst>
      <p:ext uri="{BB962C8B-B14F-4D97-AF65-F5344CB8AC3E}">
        <p14:creationId xmlns:p14="http://schemas.microsoft.com/office/powerpoint/2010/main" val="205174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Edema</a:t>
            </a:r>
          </a:p>
        </p:txBody>
      </p:sp>
      <p:sp>
        <p:nvSpPr>
          <p:cNvPr id="37891" name="Rectangle 4"/>
          <p:cNvSpPr>
            <a:spLocks noGrp="1" noChangeArrowheads="1"/>
          </p:cNvSpPr>
          <p:nvPr>
            <p:ph type="body" sz="half" idx="1"/>
          </p:nvPr>
        </p:nvSpPr>
        <p:spPr/>
        <p:txBody>
          <a:bodyPr>
            <a:normAutofit lnSpcReduction="10000"/>
          </a:bodyPr>
          <a:lstStyle/>
          <a:p>
            <a:r>
              <a:rPr lang="en-US" dirty="0" smtClean="0"/>
              <a:t>Epithelium</a:t>
            </a:r>
          </a:p>
          <a:p>
            <a:pPr lvl="1"/>
            <a:r>
              <a:rPr lang="en-US" dirty="0" smtClean="0"/>
              <a:t>Intact</a:t>
            </a:r>
          </a:p>
          <a:p>
            <a:pPr lvl="1"/>
            <a:r>
              <a:rPr lang="en-US" dirty="0" smtClean="0"/>
              <a:t>Swollen</a:t>
            </a:r>
          </a:p>
          <a:p>
            <a:r>
              <a:rPr lang="en-US" dirty="0" smtClean="0"/>
              <a:t>Vessels</a:t>
            </a:r>
          </a:p>
          <a:p>
            <a:pPr lvl="1"/>
            <a:r>
              <a:rPr lang="en-US" dirty="0" smtClean="0"/>
              <a:t>Intact</a:t>
            </a:r>
          </a:p>
          <a:p>
            <a:r>
              <a:rPr lang="en-US" dirty="0" smtClean="0"/>
              <a:t>Color</a:t>
            </a:r>
          </a:p>
          <a:p>
            <a:pPr lvl="1"/>
            <a:r>
              <a:rPr lang="en-US" dirty="0" smtClean="0"/>
              <a:t>Normal or pale white</a:t>
            </a:r>
          </a:p>
          <a:p>
            <a:pPr lvl="1">
              <a:buFontTx/>
              <a:buNone/>
            </a:pPr>
            <a:endParaRPr lang="en-US" dirty="0" smtClean="0"/>
          </a:p>
        </p:txBody>
      </p:sp>
      <p:pic>
        <p:nvPicPr>
          <p:cNvPr id="37892" name="Picture 8" descr="Picture3"/>
          <p:cNvPicPr>
            <a:picLocks noGrp="1" noChangeAspect="1" noChangeArrowheads="1"/>
          </p:cNvPicPr>
          <p:nvPr>
            <p:ph sz="half" idx="2"/>
          </p:nvPr>
        </p:nvPicPr>
        <p:blipFill>
          <a:blip r:embed="rId3" cstate="print"/>
          <a:srcRect/>
          <a:stretch>
            <a:fillRect/>
          </a:stretch>
        </p:blipFill>
        <p:spPr>
          <a:xfrm>
            <a:off x="4267200" y="1868488"/>
            <a:ext cx="4348163" cy="3824287"/>
          </a:xfrm>
          <a:noFill/>
        </p:spPr>
      </p:pic>
    </p:spTree>
    <p:extLst>
      <p:ext uri="{BB962C8B-B14F-4D97-AF65-F5344CB8AC3E}">
        <p14:creationId xmlns:p14="http://schemas.microsoft.com/office/powerpoint/2010/main" val="413443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smtClean="0"/>
              <a:t>Petechiae</a:t>
            </a:r>
          </a:p>
        </p:txBody>
      </p:sp>
      <p:sp>
        <p:nvSpPr>
          <p:cNvPr id="38915" name="Rectangle 5"/>
          <p:cNvSpPr>
            <a:spLocks noGrp="1" noChangeArrowheads="1"/>
          </p:cNvSpPr>
          <p:nvPr>
            <p:ph type="body" sz="half" idx="1"/>
          </p:nvPr>
        </p:nvSpPr>
        <p:spPr/>
        <p:txBody>
          <a:bodyPr>
            <a:normAutofit/>
          </a:bodyPr>
          <a:lstStyle/>
          <a:p>
            <a:r>
              <a:rPr lang="en-US" dirty="0" smtClean="0"/>
              <a:t>Punctate red areas</a:t>
            </a:r>
          </a:p>
          <a:p>
            <a:r>
              <a:rPr lang="en-US" dirty="0" smtClean="0"/>
              <a:t>Individual or group</a:t>
            </a:r>
          </a:p>
          <a:p>
            <a:r>
              <a:rPr lang="en-US" dirty="0" smtClean="0"/>
              <a:t>Epithelium intact</a:t>
            </a:r>
          </a:p>
          <a:p>
            <a:r>
              <a:rPr lang="en-US" dirty="0" smtClean="0"/>
              <a:t>Vessels disrupted</a:t>
            </a:r>
          </a:p>
          <a:p>
            <a:r>
              <a:rPr lang="en-US" b="1" dirty="0" smtClean="0">
                <a:cs typeface="Arial" charset="0"/>
              </a:rPr>
              <a:t>Diameter ≤3mm</a:t>
            </a:r>
          </a:p>
          <a:p>
            <a:r>
              <a:rPr lang="en-US" dirty="0" smtClean="0">
                <a:cs typeface="Arial" charset="0"/>
              </a:rPr>
              <a:t>Color of finding is red or purple</a:t>
            </a:r>
          </a:p>
        </p:txBody>
      </p:sp>
      <p:pic>
        <p:nvPicPr>
          <p:cNvPr id="38916" name="Picture 7" descr="Picture5"/>
          <p:cNvPicPr>
            <a:picLocks noGrp="1" noChangeAspect="1" noChangeArrowheads="1"/>
          </p:cNvPicPr>
          <p:nvPr>
            <p:ph sz="half" idx="2"/>
          </p:nvPr>
        </p:nvPicPr>
        <p:blipFill>
          <a:blip r:embed="rId3" cstate="print"/>
          <a:srcRect/>
          <a:stretch>
            <a:fillRect/>
          </a:stretch>
        </p:blipFill>
        <p:spPr>
          <a:xfrm>
            <a:off x="4648200" y="1981200"/>
            <a:ext cx="3976688" cy="3752850"/>
          </a:xfrm>
          <a:noFill/>
        </p:spPr>
      </p:pic>
    </p:spTree>
    <p:extLst>
      <p:ext uri="{BB962C8B-B14F-4D97-AF65-F5344CB8AC3E}">
        <p14:creationId xmlns:p14="http://schemas.microsoft.com/office/powerpoint/2010/main" val="320952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smtClean="0"/>
              <a:t>Ecchymosis</a:t>
            </a:r>
          </a:p>
        </p:txBody>
      </p:sp>
      <p:sp>
        <p:nvSpPr>
          <p:cNvPr id="39939" name="Rectangle 5"/>
          <p:cNvSpPr>
            <a:spLocks noGrp="1" noChangeArrowheads="1"/>
          </p:cNvSpPr>
          <p:nvPr>
            <p:ph type="body" sz="half" idx="1"/>
          </p:nvPr>
        </p:nvSpPr>
        <p:spPr/>
        <p:txBody>
          <a:bodyPr>
            <a:normAutofit/>
          </a:bodyPr>
          <a:lstStyle/>
          <a:p>
            <a:r>
              <a:rPr lang="en-US" dirty="0" smtClean="0"/>
              <a:t>Epithelium intact</a:t>
            </a:r>
          </a:p>
          <a:p>
            <a:r>
              <a:rPr lang="en-US" dirty="0" smtClean="0"/>
              <a:t>Vessels disrupted</a:t>
            </a:r>
          </a:p>
          <a:p>
            <a:r>
              <a:rPr lang="en-US" b="1" dirty="0" smtClean="0"/>
              <a:t>Size &gt;3mm</a:t>
            </a:r>
            <a:r>
              <a:rPr lang="en-US" dirty="0" smtClean="0"/>
              <a:t> </a:t>
            </a:r>
          </a:p>
          <a:p>
            <a:r>
              <a:rPr lang="en-US" dirty="0" smtClean="0"/>
              <a:t>Color is red or purple</a:t>
            </a:r>
          </a:p>
        </p:txBody>
      </p:sp>
      <p:pic>
        <p:nvPicPr>
          <p:cNvPr id="39940" name="Picture 7" descr="Picture6"/>
          <p:cNvPicPr>
            <a:picLocks noGrp="1" noChangeAspect="1" noChangeArrowheads="1"/>
          </p:cNvPicPr>
          <p:nvPr>
            <p:ph sz="half" idx="2"/>
          </p:nvPr>
        </p:nvPicPr>
        <p:blipFill>
          <a:blip r:embed="rId3" cstate="print"/>
          <a:srcRect l="17320" t="1791" r="6662" b="8958"/>
          <a:stretch>
            <a:fillRect/>
          </a:stretch>
        </p:blipFill>
        <p:spPr>
          <a:xfrm>
            <a:off x="4254500" y="1974850"/>
            <a:ext cx="4203700" cy="3671888"/>
          </a:xfrm>
          <a:noFill/>
        </p:spPr>
      </p:pic>
    </p:spTree>
    <p:extLst>
      <p:ext uri="{BB962C8B-B14F-4D97-AF65-F5344CB8AC3E}">
        <p14:creationId xmlns:p14="http://schemas.microsoft.com/office/powerpoint/2010/main" val="168595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533400" y="381000"/>
            <a:ext cx="7848600" cy="1143000"/>
          </a:xfrm>
        </p:spPr>
        <p:txBody>
          <a:bodyPr/>
          <a:lstStyle/>
          <a:p>
            <a:r>
              <a:rPr lang="en-US" smtClean="0"/>
              <a:t>Peeling</a:t>
            </a:r>
          </a:p>
        </p:txBody>
      </p:sp>
      <p:sp>
        <p:nvSpPr>
          <p:cNvPr id="40963" name="Rectangle 5"/>
          <p:cNvSpPr>
            <a:spLocks noGrp="1" noChangeArrowheads="1"/>
          </p:cNvSpPr>
          <p:nvPr>
            <p:ph type="body" sz="half" idx="1"/>
          </p:nvPr>
        </p:nvSpPr>
        <p:spPr>
          <a:xfrm>
            <a:off x="457200" y="1828800"/>
            <a:ext cx="3848100" cy="3962400"/>
          </a:xfrm>
        </p:spPr>
        <p:txBody>
          <a:bodyPr/>
          <a:lstStyle/>
          <a:p>
            <a:pPr>
              <a:lnSpc>
                <a:spcPct val="90000"/>
              </a:lnSpc>
            </a:pPr>
            <a:r>
              <a:rPr lang="en-US" sz="2400" dirty="0" smtClean="0"/>
              <a:t>Epithelium disrupted but </a:t>
            </a:r>
            <a:r>
              <a:rPr lang="en-US" sz="2400" b="1" i="1" dirty="0" smtClean="0"/>
              <a:t>superficially</a:t>
            </a:r>
          </a:p>
          <a:p>
            <a:pPr>
              <a:lnSpc>
                <a:spcPct val="90000"/>
              </a:lnSpc>
            </a:pPr>
            <a:r>
              <a:rPr lang="en-US" sz="2400" dirty="0" smtClean="0"/>
              <a:t>Vessels intact</a:t>
            </a:r>
          </a:p>
          <a:p>
            <a:pPr>
              <a:lnSpc>
                <a:spcPct val="90000"/>
              </a:lnSpc>
            </a:pPr>
            <a:r>
              <a:rPr lang="en-US" sz="2400" dirty="0" smtClean="0"/>
              <a:t>Fragment may remain attached to area of peeling</a:t>
            </a:r>
          </a:p>
          <a:p>
            <a:pPr>
              <a:lnSpc>
                <a:spcPct val="90000"/>
              </a:lnSpc>
            </a:pPr>
            <a:r>
              <a:rPr lang="en-US" sz="2400" dirty="0" smtClean="0"/>
              <a:t>Generally well-demarcated</a:t>
            </a:r>
          </a:p>
          <a:p>
            <a:pPr>
              <a:lnSpc>
                <a:spcPct val="90000"/>
              </a:lnSpc>
            </a:pPr>
            <a:r>
              <a:rPr lang="en-US" sz="2400" dirty="0" smtClean="0"/>
              <a:t>Underlying epithelium appears normal</a:t>
            </a:r>
          </a:p>
        </p:txBody>
      </p:sp>
      <p:pic>
        <p:nvPicPr>
          <p:cNvPr id="40964" name="Picture 7" descr="Picture7"/>
          <p:cNvPicPr>
            <a:picLocks noGrp="1" noChangeAspect="1" noChangeArrowheads="1"/>
          </p:cNvPicPr>
          <p:nvPr>
            <p:ph sz="half" idx="2"/>
          </p:nvPr>
        </p:nvPicPr>
        <p:blipFill>
          <a:blip r:embed="rId3" cstate="print"/>
          <a:srcRect/>
          <a:stretch>
            <a:fillRect/>
          </a:stretch>
        </p:blipFill>
        <p:spPr>
          <a:xfrm>
            <a:off x="4572000" y="1905000"/>
            <a:ext cx="4152900" cy="3849688"/>
          </a:xfrm>
          <a:noFill/>
        </p:spPr>
      </p:pic>
    </p:spTree>
    <p:extLst>
      <p:ext uri="{BB962C8B-B14F-4D97-AF65-F5344CB8AC3E}">
        <p14:creationId xmlns:p14="http://schemas.microsoft.com/office/powerpoint/2010/main" val="184668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381000" y="457200"/>
            <a:ext cx="7848600" cy="1143000"/>
          </a:xfrm>
        </p:spPr>
        <p:txBody>
          <a:bodyPr/>
          <a:lstStyle/>
          <a:p>
            <a:r>
              <a:rPr lang="en-US" smtClean="0"/>
              <a:t>Ulceration</a:t>
            </a:r>
          </a:p>
        </p:txBody>
      </p:sp>
      <p:sp>
        <p:nvSpPr>
          <p:cNvPr id="41987" name="Rectangle 5"/>
          <p:cNvSpPr>
            <a:spLocks noGrp="1" noChangeArrowheads="1"/>
          </p:cNvSpPr>
          <p:nvPr>
            <p:ph type="body" sz="half" idx="1"/>
          </p:nvPr>
        </p:nvSpPr>
        <p:spPr/>
        <p:txBody>
          <a:bodyPr>
            <a:normAutofit lnSpcReduction="10000"/>
          </a:bodyPr>
          <a:lstStyle/>
          <a:p>
            <a:pPr>
              <a:lnSpc>
                <a:spcPct val="90000"/>
              </a:lnSpc>
            </a:pPr>
            <a:r>
              <a:rPr lang="en-US" dirty="0" smtClean="0"/>
              <a:t>Disrupted epithelium</a:t>
            </a:r>
          </a:p>
          <a:p>
            <a:pPr lvl="1">
              <a:lnSpc>
                <a:spcPct val="90000"/>
              </a:lnSpc>
            </a:pPr>
            <a:r>
              <a:rPr lang="en-US" dirty="0" smtClean="0"/>
              <a:t>Superficial or deep</a:t>
            </a:r>
          </a:p>
          <a:p>
            <a:pPr>
              <a:lnSpc>
                <a:spcPct val="90000"/>
              </a:lnSpc>
            </a:pPr>
            <a:r>
              <a:rPr lang="en-US" dirty="0" smtClean="0"/>
              <a:t>Vessels intact or disrupted</a:t>
            </a:r>
          </a:p>
          <a:p>
            <a:pPr>
              <a:lnSpc>
                <a:spcPct val="90000"/>
              </a:lnSpc>
            </a:pPr>
            <a:r>
              <a:rPr lang="en-US" dirty="0" smtClean="0"/>
              <a:t>May include sloughing</a:t>
            </a:r>
          </a:p>
          <a:p>
            <a:pPr>
              <a:lnSpc>
                <a:spcPct val="90000"/>
              </a:lnSpc>
            </a:pPr>
            <a:r>
              <a:rPr lang="en-US" dirty="0" smtClean="0"/>
              <a:t>Sharply demarcated outline</a:t>
            </a:r>
          </a:p>
        </p:txBody>
      </p:sp>
      <p:pic>
        <p:nvPicPr>
          <p:cNvPr id="41988" name="Picture 7" descr="Picture8"/>
          <p:cNvPicPr>
            <a:picLocks noGrp="1" noChangeAspect="1" noChangeArrowheads="1"/>
          </p:cNvPicPr>
          <p:nvPr>
            <p:ph sz="half" idx="2"/>
          </p:nvPr>
        </p:nvPicPr>
        <p:blipFill>
          <a:blip r:embed="rId3" cstate="print"/>
          <a:srcRect/>
          <a:stretch>
            <a:fillRect/>
          </a:stretch>
        </p:blipFill>
        <p:spPr>
          <a:xfrm>
            <a:off x="4645025" y="2057400"/>
            <a:ext cx="3968750" cy="3636963"/>
          </a:xfrm>
          <a:noFill/>
        </p:spPr>
      </p:pic>
    </p:spTree>
    <p:extLst>
      <p:ext uri="{BB962C8B-B14F-4D97-AF65-F5344CB8AC3E}">
        <p14:creationId xmlns:p14="http://schemas.microsoft.com/office/powerpoint/2010/main" val="85037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381000" y="381000"/>
            <a:ext cx="7848600" cy="1143000"/>
          </a:xfrm>
        </p:spPr>
        <p:txBody>
          <a:bodyPr/>
          <a:lstStyle/>
          <a:p>
            <a:r>
              <a:rPr lang="en-US" smtClean="0"/>
              <a:t>Abrasion</a:t>
            </a:r>
          </a:p>
        </p:txBody>
      </p:sp>
      <p:sp>
        <p:nvSpPr>
          <p:cNvPr id="43011" name="Rectangle 5"/>
          <p:cNvSpPr>
            <a:spLocks noGrp="1" noChangeArrowheads="1"/>
          </p:cNvSpPr>
          <p:nvPr>
            <p:ph type="body" sz="half" idx="1"/>
          </p:nvPr>
        </p:nvSpPr>
        <p:spPr/>
        <p:txBody>
          <a:bodyPr/>
          <a:lstStyle/>
          <a:p>
            <a:r>
              <a:rPr lang="en-US" dirty="0" smtClean="0"/>
              <a:t>Epithelium disrupted</a:t>
            </a:r>
          </a:p>
          <a:p>
            <a:pPr lvl="1"/>
            <a:r>
              <a:rPr lang="en-US" dirty="0" smtClean="0"/>
              <a:t>Superficial or deep</a:t>
            </a:r>
          </a:p>
          <a:p>
            <a:r>
              <a:rPr lang="en-US" dirty="0" smtClean="0"/>
              <a:t>Vessels intact or disrupted</a:t>
            </a:r>
          </a:p>
          <a:p>
            <a:r>
              <a:rPr lang="en-US" dirty="0" smtClean="0"/>
              <a:t>Diffuse or poorly demarcated outline</a:t>
            </a:r>
          </a:p>
        </p:txBody>
      </p:sp>
      <p:pic>
        <p:nvPicPr>
          <p:cNvPr id="43012" name="Picture 7" descr="Pic9_Abras"/>
          <p:cNvPicPr>
            <a:picLocks noGrp="1" noChangeAspect="1" noChangeArrowheads="1"/>
          </p:cNvPicPr>
          <p:nvPr>
            <p:ph sz="half" idx="2"/>
          </p:nvPr>
        </p:nvPicPr>
        <p:blipFill>
          <a:blip r:embed="rId3" cstate="print"/>
          <a:srcRect/>
          <a:stretch>
            <a:fillRect/>
          </a:stretch>
        </p:blipFill>
        <p:spPr>
          <a:xfrm>
            <a:off x="4953000" y="1828800"/>
            <a:ext cx="3632200" cy="3886200"/>
          </a:xfrm>
          <a:noFill/>
        </p:spPr>
      </p:pic>
    </p:spTree>
    <p:extLst>
      <p:ext uri="{BB962C8B-B14F-4D97-AF65-F5344CB8AC3E}">
        <p14:creationId xmlns:p14="http://schemas.microsoft.com/office/powerpoint/2010/main" val="68952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381000" y="381000"/>
            <a:ext cx="7848600" cy="1143000"/>
          </a:xfrm>
        </p:spPr>
        <p:txBody>
          <a:bodyPr/>
          <a:lstStyle/>
          <a:p>
            <a:r>
              <a:rPr lang="en-US" smtClean="0"/>
              <a:t>Laceration</a:t>
            </a:r>
          </a:p>
        </p:txBody>
      </p:sp>
      <p:sp>
        <p:nvSpPr>
          <p:cNvPr id="44035" name="Rectangle 5"/>
          <p:cNvSpPr>
            <a:spLocks noGrp="1" noChangeArrowheads="1"/>
          </p:cNvSpPr>
          <p:nvPr>
            <p:ph type="body" sz="half" idx="1"/>
          </p:nvPr>
        </p:nvSpPr>
        <p:spPr>
          <a:xfrm>
            <a:off x="609600" y="1752600"/>
            <a:ext cx="4191000" cy="5105400"/>
          </a:xfrm>
        </p:spPr>
        <p:txBody>
          <a:bodyPr>
            <a:normAutofit/>
          </a:bodyPr>
          <a:lstStyle/>
          <a:p>
            <a:pPr>
              <a:lnSpc>
                <a:spcPct val="80000"/>
              </a:lnSpc>
            </a:pPr>
            <a:r>
              <a:rPr lang="en-US" dirty="0" smtClean="0"/>
              <a:t>A “cut” or “fissure”</a:t>
            </a:r>
          </a:p>
          <a:p>
            <a:pPr>
              <a:lnSpc>
                <a:spcPct val="80000"/>
              </a:lnSpc>
            </a:pPr>
            <a:r>
              <a:rPr lang="en-US" dirty="0" smtClean="0"/>
              <a:t>Epithelium disrupted</a:t>
            </a:r>
          </a:p>
          <a:p>
            <a:pPr lvl="1">
              <a:lnSpc>
                <a:spcPct val="80000"/>
              </a:lnSpc>
            </a:pPr>
            <a:r>
              <a:rPr lang="en-US" sz="3200" dirty="0" smtClean="0"/>
              <a:t>Superficial or deep</a:t>
            </a:r>
          </a:p>
          <a:p>
            <a:pPr>
              <a:lnSpc>
                <a:spcPct val="80000"/>
              </a:lnSpc>
            </a:pPr>
            <a:r>
              <a:rPr lang="en-US" dirty="0" smtClean="0"/>
              <a:t>Vessels intact or disrupted</a:t>
            </a:r>
          </a:p>
          <a:p>
            <a:pPr>
              <a:lnSpc>
                <a:spcPct val="80000"/>
              </a:lnSpc>
            </a:pPr>
            <a:r>
              <a:rPr lang="en-US" dirty="0" smtClean="0"/>
              <a:t>Appears to be linear “pulling apart” or wearing away of tissue</a:t>
            </a:r>
          </a:p>
          <a:p>
            <a:pPr>
              <a:lnSpc>
                <a:spcPct val="80000"/>
              </a:lnSpc>
            </a:pPr>
            <a:endParaRPr lang="en-US" sz="2400" dirty="0" smtClean="0"/>
          </a:p>
          <a:p>
            <a:pPr>
              <a:lnSpc>
                <a:spcPct val="80000"/>
              </a:lnSpc>
            </a:pPr>
            <a:endParaRPr lang="en-US" sz="2400" dirty="0" smtClean="0"/>
          </a:p>
        </p:txBody>
      </p:sp>
      <p:pic>
        <p:nvPicPr>
          <p:cNvPr id="44036" name="Picture 7" descr="Picture10"/>
          <p:cNvPicPr>
            <a:picLocks noGrp="1" noChangeAspect="1" noChangeArrowheads="1"/>
          </p:cNvPicPr>
          <p:nvPr>
            <p:ph sz="half" idx="2"/>
          </p:nvPr>
        </p:nvPicPr>
        <p:blipFill>
          <a:blip r:embed="rId3" cstate="print">
            <a:lum bright="12000" contrast="6000"/>
          </a:blip>
          <a:srcRect/>
          <a:stretch>
            <a:fillRect/>
          </a:stretch>
        </p:blipFill>
        <p:spPr>
          <a:xfrm>
            <a:off x="5029200" y="1981200"/>
            <a:ext cx="3527425" cy="3886200"/>
          </a:xfrm>
          <a:noFill/>
        </p:spPr>
      </p:pic>
    </p:spTree>
    <p:extLst>
      <p:ext uri="{BB962C8B-B14F-4D97-AF65-F5344CB8AC3E}">
        <p14:creationId xmlns:p14="http://schemas.microsoft.com/office/powerpoint/2010/main" val="2076393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STI/RTI Management</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STIs/RTIs should be </a:t>
            </a:r>
            <a:r>
              <a:rPr lang="en-US" dirty="0" smtClean="0"/>
              <a:t>managed per </a:t>
            </a:r>
            <a:r>
              <a:rPr lang="en-US" dirty="0"/>
              <a:t>CDC </a:t>
            </a:r>
            <a:r>
              <a:rPr lang="en-US" dirty="0" smtClean="0"/>
              <a:t>guidelines</a:t>
            </a:r>
          </a:p>
          <a:p>
            <a:r>
              <a:rPr lang="en-US" dirty="0" smtClean="0"/>
              <a:t>Participants diagnosed during screening with an RTI/UTI requiring treatment may be enrolled after treatment is complete provided all symptoms have resolved </a:t>
            </a:r>
          </a:p>
          <a:p>
            <a:pPr lvl="1"/>
            <a:r>
              <a:rPr lang="en-US" dirty="0" smtClean="0"/>
              <a:t>To enroll, participant: Must complete treatment, symptoms must be resolved and be within 45 days of obtaining IC </a:t>
            </a:r>
          </a:p>
          <a:p>
            <a:r>
              <a:rPr lang="en-US" dirty="0" smtClean="0"/>
              <a:t>Note: GC/CT/Syphilis diagnosis is exclusionary, regardless of treatment</a:t>
            </a:r>
          </a:p>
          <a:p>
            <a:r>
              <a:rPr lang="en-US" dirty="0" smtClean="0"/>
              <a:t>If diagnosed during follow up (AE), must be documented and followed to resolution.</a:t>
            </a:r>
          </a:p>
          <a:p>
            <a:r>
              <a:rPr lang="en-US" dirty="0" smtClean="0"/>
              <a:t>Provide directly observed single dose regimens whenever possible</a:t>
            </a:r>
          </a:p>
          <a:p>
            <a:pPr lvl="1"/>
            <a:r>
              <a:rPr lang="en-US" dirty="0" smtClean="0"/>
              <a:t>Document all treatments taken on Con Meds Log </a:t>
            </a:r>
          </a:p>
          <a:p>
            <a:endParaRPr lang="en-US" dirty="0" smtClean="0"/>
          </a:p>
          <a:p>
            <a:endParaRPr lang="en-US" dirty="0"/>
          </a:p>
        </p:txBody>
      </p:sp>
    </p:spTree>
    <p:extLst>
      <p:ext uri="{BB962C8B-B14F-4D97-AF65-F5344CB8AC3E}">
        <p14:creationId xmlns:p14="http://schemas.microsoft.com/office/powerpoint/2010/main" val="3317550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 Management</a:t>
            </a:r>
            <a:endParaRPr lang="en-US" dirty="0"/>
          </a:p>
        </p:txBody>
      </p:sp>
      <p:sp>
        <p:nvSpPr>
          <p:cNvPr id="4" name="Rectangle 3"/>
          <p:cNvSpPr>
            <a:spLocks noGrp="1" noChangeArrowheads="1"/>
          </p:cNvSpPr>
          <p:nvPr>
            <p:ph idx="1"/>
          </p:nvPr>
        </p:nvSpPr>
        <p:spPr>
          <a:xfrm>
            <a:off x="457200" y="1143000"/>
            <a:ext cx="8229600" cy="5626770"/>
          </a:xfrm>
          <a:noFill/>
        </p:spPr>
        <p:txBody>
          <a:bodyPr>
            <a:normAutofit/>
          </a:bodyPr>
          <a:lstStyle/>
          <a:p>
            <a:pPr eaLnBrk="1" hangingPunct="1"/>
            <a:r>
              <a:rPr lang="en-US" sz="2000" dirty="0" smtClean="0"/>
              <a:t>UTI can be treated based on symptoms</a:t>
            </a:r>
          </a:p>
          <a:p>
            <a:pPr eaLnBrk="1" hangingPunct="1"/>
            <a:r>
              <a:rPr lang="en-US" sz="2000" dirty="0" smtClean="0"/>
              <a:t>If suspected, send urine culture and urine microscopy</a:t>
            </a:r>
          </a:p>
          <a:p>
            <a:pPr eaLnBrk="1" hangingPunct="1"/>
            <a:r>
              <a:rPr lang="en-US" sz="2000" dirty="0" smtClean="0"/>
              <a:t>Grade UTI per FGGT  </a:t>
            </a:r>
          </a:p>
          <a:p>
            <a:pPr eaLnBrk="1" hangingPunct="1"/>
            <a:endParaRPr lang="en-US" sz="2000" dirty="0"/>
          </a:p>
          <a:p>
            <a:pPr eaLnBrk="1" hangingPunct="1"/>
            <a:endParaRPr lang="en-US" sz="2000" dirty="0" smtClean="0"/>
          </a:p>
          <a:p>
            <a:pPr eaLnBrk="1" hangingPunct="1"/>
            <a:endParaRPr lang="en-US" sz="2000" dirty="0"/>
          </a:p>
          <a:p>
            <a:pPr eaLnBrk="1" hangingPunct="1"/>
            <a:endParaRPr lang="en-US" sz="2000" dirty="0" smtClean="0"/>
          </a:p>
          <a:p>
            <a:pPr eaLnBrk="1" hangingPunct="1"/>
            <a:endParaRPr lang="en-US" sz="2000" dirty="0"/>
          </a:p>
          <a:p>
            <a:pPr eaLnBrk="1" hangingPunct="1"/>
            <a:endParaRPr lang="en-US" sz="2000" dirty="0" smtClean="0"/>
          </a:p>
          <a:p>
            <a:pPr eaLnBrk="1" hangingPunct="1"/>
            <a:r>
              <a:rPr lang="en-US" sz="2000" dirty="0" smtClean="0"/>
              <a:t>Initially report AE as symptoms</a:t>
            </a:r>
          </a:p>
          <a:p>
            <a:pPr eaLnBrk="1" hangingPunct="1"/>
            <a:r>
              <a:rPr lang="en-US" sz="2000" dirty="0" smtClean="0"/>
              <a:t>If findings confirm, UTI, update the AE CRF</a:t>
            </a:r>
          </a:p>
          <a:p>
            <a:pPr eaLnBrk="1" hangingPunct="1"/>
            <a:r>
              <a:rPr lang="en-US" sz="2000" dirty="0" smtClean="0"/>
              <a:t>If findings don’t support UTI diagnosis, keep symptoms as AEs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18" y="3239851"/>
            <a:ext cx="6608515" cy="92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1297"/>
          <a:stretch/>
        </p:blipFill>
        <p:spPr bwMode="auto">
          <a:xfrm>
            <a:off x="838200" y="2438400"/>
            <a:ext cx="6585655" cy="79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271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MTN 028 Urine Dip</a:t>
            </a:r>
            <a:endParaRPr lang="en-US" dirty="0"/>
          </a:p>
        </p:txBody>
      </p:sp>
      <p:sp>
        <p:nvSpPr>
          <p:cNvPr id="3" name="Content Placeholder 2"/>
          <p:cNvSpPr>
            <a:spLocks noGrp="1"/>
          </p:cNvSpPr>
          <p:nvPr>
            <p:ph idx="1"/>
          </p:nvPr>
        </p:nvSpPr>
        <p:spPr/>
        <p:txBody>
          <a:bodyPr>
            <a:normAutofit/>
          </a:bodyPr>
          <a:lstStyle/>
          <a:p>
            <a:r>
              <a:rPr lang="en-US" dirty="0" smtClean="0"/>
              <a:t>Urine dipstick collected at screening and D28</a:t>
            </a:r>
          </a:p>
          <a:p>
            <a:r>
              <a:rPr lang="en-US" dirty="0" smtClean="0"/>
              <a:t>Doesn’t directly impact eligibility</a:t>
            </a:r>
          </a:p>
          <a:p>
            <a:r>
              <a:rPr lang="en-US" dirty="0" smtClean="0"/>
              <a:t>Doesn’t directly impact product hold</a:t>
            </a:r>
          </a:p>
          <a:p>
            <a:r>
              <a:rPr lang="en-US" dirty="0" smtClean="0"/>
              <a:t>Please note:</a:t>
            </a:r>
          </a:p>
          <a:p>
            <a:pPr lvl="1"/>
            <a:r>
              <a:rPr lang="en-US" dirty="0" smtClean="0"/>
              <a:t>LE and nitrate are not </a:t>
            </a:r>
            <a:r>
              <a:rPr lang="en-US" dirty="0" err="1" smtClean="0"/>
              <a:t>gradeable</a:t>
            </a:r>
            <a:r>
              <a:rPr lang="en-US" dirty="0" smtClean="0"/>
              <a:t> per the FFGT</a:t>
            </a:r>
          </a:p>
          <a:p>
            <a:pPr lvl="1"/>
            <a:r>
              <a:rPr lang="en-US" dirty="0" smtClean="0"/>
              <a:t>Protein and glucose are </a:t>
            </a:r>
            <a:r>
              <a:rPr lang="en-US" dirty="0" err="1" smtClean="0"/>
              <a:t>gradeable</a:t>
            </a:r>
            <a:endParaRPr lang="en-US" dirty="0" smtClean="0"/>
          </a:p>
          <a:p>
            <a:pPr lvl="1"/>
            <a:r>
              <a:rPr lang="en-US" dirty="0" smtClean="0"/>
              <a:t>If clinically significant, investigate (3+ blood)</a:t>
            </a:r>
          </a:p>
          <a:p>
            <a:pPr marL="0" indent="0">
              <a:buNone/>
            </a:pPr>
            <a:endParaRPr lang="en-US" dirty="0"/>
          </a:p>
        </p:txBody>
      </p:sp>
    </p:spTree>
    <p:extLst>
      <p:ext uri="{BB962C8B-B14F-4D97-AF65-F5344CB8AC3E}">
        <p14:creationId xmlns:p14="http://schemas.microsoft.com/office/powerpoint/2010/main" val="477841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Medical History:</a:t>
            </a:r>
            <a:br>
              <a:rPr lang="en-US" dirty="0" smtClean="0"/>
            </a:br>
            <a:r>
              <a:rPr lang="en-US" dirty="0" smtClean="0"/>
              <a:t>What?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589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109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Vaginal Discharge Management</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dirty="0" smtClean="0"/>
              <a:t>Thoroughly </a:t>
            </a:r>
            <a:r>
              <a:rPr lang="en-US" dirty="0"/>
              <a:t>evaluate </a:t>
            </a:r>
            <a:r>
              <a:rPr lang="en-US" dirty="0" smtClean="0"/>
              <a:t>all complaints </a:t>
            </a:r>
            <a:r>
              <a:rPr lang="en-US" dirty="0"/>
              <a:t>and/or findings of abnormal vaginal </a:t>
            </a:r>
            <a:r>
              <a:rPr lang="en-US" dirty="0" smtClean="0"/>
              <a:t>discharge</a:t>
            </a:r>
          </a:p>
          <a:p>
            <a:r>
              <a:rPr lang="en-US" dirty="0" smtClean="0"/>
              <a:t>Treatment for ‘abnormal </a:t>
            </a:r>
            <a:r>
              <a:rPr lang="en-US" dirty="0"/>
              <a:t>vaginal </a:t>
            </a:r>
            <a:r>
              <a:rPr lang="en-US" dirty="0" smtClean="0"/>
              <a:t>discharge’ </a:t>
            </a:r>
            <a:r>
              <a:rPr lang="en-US" dirty="0"/>
              <a:t>will depend on</a:t>
            </a:r>
            <a:r>
              <a:rPr lang="en-US" dirty="0" smtClean="0"/>
              <a:t>: what </a:t>
            </a:r>
            <a:r>
              <a:rPr lang="en-US" dirty="0"/>
              <a:t>the underlying diagnosis is </a:t>
            </a:r>
            <a:r>
              <a:rPr lang="en-US" dirty="0" smtClean="0"/>
              <a:t>and whether </a:t>
            </a:r>
            <a:r>
              <a:rPr lang="en-US" dirty="0"/>
              <a:t>the participant is </a:t>
            </a:r>
            <a:r>
              <a:rPr lang="en-US" dirty="0" smtClean="0"/>
              <a:t>symptomatic</a:t>
            </a:r>
            <a:endParaRPr lang="en-US" dirty="0"/>
          </a:p>
          <a:p>
            <a:pPr lvl="1"/>
            <a:r>
              <a:rPr lang="en-US" dirty="0"/>
              <a:t>If </a:t>
            </a:r>
            <a:r>
              <a:rPr lang="en-US" dirty="0" smtClean="0"/>
              <a:t>STI is identified, offer Rx regardless </a:t>
            </a:r>
            <a:r>
              <a:rPr lang="en-US" dirty="0"/>
              <a:t>of </a:t>
            </a:r>
            <a:r>
              <a:rPr lang="en-US" dirty="0" smtClean="0"/>
              <a:t>symptoms</a:t>
            </a:r>
          </a:p>
          <a:p>
            <a:pPr lvl="1"/>
            <a:r>
              <a:rPr lang="en-US" dirty="0" smtClean="0"/>
              <a:t>If RTI is identified, provide Rx only if symptomatic</a:t>
            </a:r>
            <a:endParaRPr lang="en-US" dirty="0"/>
          </a:p>
          <a:p>
            <a:endParaRPr lang="en-US" dirty="0" smtClean="0"/>
          </a:p>
          <a:p>
            <a:r>
              <a:rPr lang="en-US" dirty="0" smtClean="0"/>
              <a:t>On the CRF, distinguish </a:t>
            </a:r>
            <a:r>
              <a:rPr lang="en-US" dirty="0"/>
              <a:t>whether the discharge was initially reported by the participant (“vaginal discharge by participant report”) or noted only on pelvic exam by the clinician (“vaginal discharge-clinician observed</a:t>
            </a:r>
            <a:r>
              <a:rPr lang="en-US" dirty="0" smtClean="0"/>
              <a:t>”)</a:t>
            </a:r>
          </a:p>
          <a:p>
            <a:pPr lvl="1"/>
            <a:r>
              <a:rPr lang="en-US" dirty="0" smtClean="0"/>
              <a:t>Example: Clinician </a:t>
            </a:r>
            <a:r>
              <a:rPr lang="en-US" dirty="0"/>
              <a:t>observed vaginal discharge reveals asymptomatic bacterial </a:t>
            </a:r>
            <a:r>
              <a:rPr lang="en-US" dirty="0" err="1"/>
              <a:t>vaginosis</a:t>
            </a:r>
            <a:r>
              <a:rPr lang="en-US" dirty="0"/>
              <a:t> or asymptomatic yeast, an </a:t>
            </a:r>
            <a:r>
              <a:rPr lang="en-US" dirty="0" smtClean="0"/>
              <a:t>AE Log CRF should document “</a:t>
            </a:r>
            <a:r>
              <a:rPr lang="en-US" b="1" u="sng" dirty="0"/>
              <a:t>vaginal discharge-clinician </a:t>
            </a:r>
            <a:r>
              <a:rPr lang="en-US" b="1" u="sng" dirty="0" smtClean="0"/>
              <a:t>observed</a:t>
            </a:r>
            <a:r>
              <a:rPr lang="en-US" dirty="0" smtClean="0"/>
              <a:t>” </a:t>
            </a:r>
          </a:p>
          <a:p>
            <a:pPr lvl="1"/>
            <a:r>
              <a:rPr lang="en-US" dirty="0" smtClean="0"/>
              <a:t>Even </a:t>
            </a:r>
            <a:r>
              <a:rPr lang="en-US" dirty="0"/>
              <a:t>though asymptomatic yeast and bacterial </a:t>
            </a:r>
            <a:r>
              <a:rPr lang="en-US" dirty="0" err="1"/>
              <a:t>vaginosis</a:t>
            </a:r>
            <a:r>
              <a:rPr lang="en-US" dirty="0"/>
              <a:t> are not considered Adverse Events per protocol, in these instances, the clinician observed vaginal discharge should be captured as an Adverse Event.</a:t>
            </a:r>
          </a:p>
        </p:txBody>
      </p:sp>
    </p:spTree>
    <p:extLst>
      <p:ext uri="{BB962C8B-B14F-4D97-AF65-F5344CB8AC3E}">
        <p14:creationId xmlns:p14="http://schemas.microsoft.com/office/powerpoint/2010/main" val="62239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 Use Management</a:t>
            </a:r>
            <a:endParaRPr lang="en-US" dirty="0"/>
          </a:p>
        </p:txBody>
      </p:sp>
      <p:sp>
        <p:nvSpPr>
          <p:cNvPr id="3" name="Content Placeholder 2"/>
          <p:cNvSpPr>
            <a:spLocks noGrp="1"/>
          </p:cNvSpPr>
          <p:nvPr>
            <p:ph idx="1"/>
          </p:nvPr>
        </p:nvSpPr>
        <p:spPr/>
        <p:txBody>
          <a:bodyPr/>
          <a:lstStyle/>
          <a:p>
            <a:r>
              <a:rPr lang="en-US" dirty="0"/>
              <a:t>Identify the conditions that would require a product hold or discontinuation </a:t>
            </a:r>
          </a:p>
          <a:p>
            <a:r>
              <a:rPr lang="en-US" dirty="0"/>
              <a:t>Review conditions that require follow up per protocol before product resumed</a:t>
            </a:r>
          </a:p>
          <a:p>
            <a:pPr marL="0" indent="0">
              <a:buNone/>
            </a:pPr>
            <a:endParaRPr lang="en-US" dirty="0"/>
          </a:p>
        </p:txBody>
      </p:sp>
    </p:spTree>
    <p:extLst>
      <p:ext uri="{BB962C8B-B14F-4D97-AF65-F5344CB8AC3E}">
        <p14:creationId xmlns:p14="http://schemas.microsoft.com/office/powerpoint/2010/main" val="4242697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smtClean="0"/>
              <a:t>Product Hold vs. Permanent Discontinuation</a:t>
            </a:r>
            <a:endParaRPr lang="en-US" sz="3200" dirty="0"/>
          </a:p>
        </p:txBody>
      </p:sp>
      <p:sp>
        <p:nvSpPr>
          <p:cNvPr id="3" name="Content Placeholder 2"/>
          <p:cNvSpPr>
            <a:spLocks noGrp="1"/>
          </p:cNvSpPr>
          <p:nvPr>
            <p:ph idx="1"/>
          </p:nvPr>
        </p:nvSpPr>
        <p:spPr/>
        <p:txBody>
          <a:bodyPr>
            <a:normAutofit fontScale="92500"/>
          </a:bodyPr>
          <a:lstStyle/>
          <a:p>
            <a:pPr marL="0" indent="0" algn="ctr">
              <a:buNone/>
            </a:pPr>
            <a:r>
              <a:rPr lang="en-US" dirty="0"/>
              <a:t>Clinical Holds/Discontinuations = Clinician Initiated</a:t>
            </a:r>
          </a:p>
          <a:p>
            <a:r>
              <a:rPr lang="en-US" dirty="0"/>
              <a:t>Some product holds will be temporary, with product use resumed after time has </a:t>
            </a:r>
            <a:r>
              <a:rPr lang="en-US" dirty="0" smtClean="0"/>
              <a:t>elapsed</a:t>
            </a:r>
          </a:p>
          <a:p>
            <a:pPr lvl="1"/>
            <a:r>
              <a:rPr lang="en-US" dirty="0" smtClean="0"/>
              <a:t>Deep epithelial disruption</a:t>
            </a:r>
            <a:endParaRPr lang="en-US" dirty="0"/>
          </a:p>
          <a:p>
            <a:r>
              <a:rPr lang="en-US" dirty="0" smtClean="0"/>
              <a:t>Some </a:t>
            </a:r>
            <a:r>
              <a:rPr lang="en-US" dirty="0"/>
              <a:t>holds will turn into permanent discontinuations </a:t>
            </a:r>
          </a:p>
          <a:p>
            <a:pPr lvl="1"/>
            <a:r>
              <a:rPr lang="en-US" dirty="0"/>
              <a:t>Example: </a:t>
            </a:r>
            <a:r>
              <a:rPr lang="en-US" dirty="0" smtClean="0"/>
              <a:t>Deep </a:t>
            </a:r>
            <a:r>
              <a:rPr lang="en-US" dirty="0"/>
              <a:t>epithelial </a:t>
            </a:r>
            <a:r>
              <a:rPr lang="en-US" dirty="0" smtClean="0"/>
              <a:t>disruption which has worsened after 3-5 days (after consultation with PSRT)</a:t>
            </a:r>
            <a:endParaRPr lang="en-US" strike="sngStrike" dirty="0"/>
          </a:p>
          <a:p>
            <a:endParaRPr lang="en-US" dirty="0"/>
          </a:p>
        </p:txBody>
      </p:sp>
    </p:spTree>
    <p:extLst>
      <p:ext uri="{BB962C8B-B14F-4D97-AF65-F5344CB8AC3E}">
        <p14:creationId xmlns:p14="http://schemas.microsoft.com/office/powerpoint/2010/main" val="2020946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dirty="0" smtClean="0"/>
              <a:t>Criteria for </a:t>
            </a:r>
            <a:r>
              <a:rPr lang="en-US" sz="3200" b="1" dirty="0" smtClean="0"/>
              <a:t>Permanent</a:t>
            </a:r>
            <a:r>
              <a:rPr lang="en-US" sz="3200" dirty="0" smtClean="0"/>
              <a:t> Discontinuation of Study Product</a:t>
            </a:r>
            <a:endParaRPr lang="en-US" sz="3200" dirty="0"/>
          </a:p>
        </p:txBody>
      </p:sp>
      <p:sp>
        <p:nvSpPr>
          <p:cNvPr id="5" name="Content Placeholder 4"/>
          <p:cNvSpPr>
            <a:spLocks noGrp="1"/>
          </p:cNvSpPr>
          <p:nvPr>
            <p:ph idx="1"/>
          </p:nvPr>
        </p:nvSpPr>
        <p:spPr>
          <a:xfrm>
            <a:off x="457200" y="1600200"/>
            <a:ext cx="8229600" cy="5234152"/>
          </a:xfrm>
        </p:spPr>
        <p:txBody>
          <a:bodyPr/>
          <a:lstStyle/>
          <a:p>
            <a:r>
              <a:rPr lang="en-US" dirty="0" smtClean="0"/>
              <a:t>Exposure to or acquisition of HIV-1 infection</a:t>
            </a:r>
          </a:p>
          <a:p>
            <a:r>
              <a:rPr lang="en-US" dirty="0" smtClean="0"/>
              <a:t>Pregnancy </a:t>
            </a:r>
            <a:endParaRPr lang="en-US" dirty="0">
              <a:solidFill>
                <a:srgbClr val="FF0000"/>
              </a:solidFill>
            </a:endParaRPr>
          </a:p>
          <a:p>
            <a:r>
              <a:rPr lang="en-US" b="1" dirty="0" smtClean="0"/>
              <a:t>Breastfeeding</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789" y="3886200"/>
            <a:ext cx="2743200" cy="248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579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EEC45B8-A7D6-49C5-8DC8-EAE13502C733}" type="slidenum">
              <a:rPr lang="en-US" smtClean="0">
                <a:solidFill>
                  <a:srgbClr val="000000"/>
                </a:solidFill>
                <a:ea typeface="ＭＳ Ｐゴシック" pitchFamily="34" charset="-128"/>
              </a:rPr>
              <a:pPr fontAlgn="base">
                <a:spcBef>
                  <a:spcPct val="0"/>
                </a:spcBef>
                <a:spcAft>
                  <a:spcPct val="0"/>
                </a:spcAft>
                <a:defRPr/>
              </a:pPr>
              <a:t>44</a:t>
            </a:fld>
            <a:endParaRPr lang="en-US" smtClean="0">
              <a:solidFill>
                <a:srgbClr val="000000"/>
              </a:solidFill>
              <a:ea typeface="ＭＳ Ｐゴシック" pitchFamily="34" charset="-128"/>
            </a:endParaRPr>
          </a:p>
        </p:txBody>
      </p:sp>
      <p:sp>
        <p:nvSpPr>
          <p:cNvPr id="18435" name="Text Box 2"/>
          <p:cNvSpPr txBox="1">
            <a:spLocks noChangeArrowheads="1"/>
          </p:cNvSpPr>
          <p:nvPr/>
        </p:nvSpPr>
        <p:spPr bwMode="auto">
          <a:xfrm>
            <a:off x="457200" y="3048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Participant Non-compliance or other safety concerns</a:t>
            </a:r>
          </a:p>
        </p:txBody>
      </p:sp>
      <p:sp>
        <p:nvSpPr>
          <p:cNvPr id="18436" name="Text Box 3"/>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18437" name="Rectangle 4"/>
          <p:cNvSpPr>
            <a:spLocks noChangeArrowheads="1"/>
          </p:cNvSpPr>
          <p:nvPr/>
        </p:nvSpPr>
        <p:spPr bwMode="auto">
          <a:xfrm>
            <a:off x="457200" y="1600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fontAlgn="base">
              <a:lnSpc>
                <a:spcPct val="90000"/>
              </a:lnSpc>
              <a:spcBef>
                <a:spcPct val="20000"/>
              </a:spcBef>
              <a:spcAft>
                <a:spcPct val="20000"/>
              </a:spcAft>
              <a:buFont typeface="Symbol" pitchFamily="18" charset="2"/>
              <a:buChar char=""/>
            </a:pPr>
            <a:r>
              <a:rPr lang="en-US" sz="2400" dirty="0" smtClean="0">
                <a:solidFill>
                  <a:srgbClr val="FF0000"/>
                </a:solidFill>
                <a:ea typeface="ＭＳ Ｐゴシック" pitchFamily="34" charset="-128"/>
                <a:cs typeface="Arial" charset="0"/>
              </a:rPr>
              <a:t>HOLD</a:t>
            </a:r>
            <a:r>
              <a:rPr lang="en-US" sz="2400" dirty="0" smtClean="0">
                <a:solidFill>
                  <a:srgbClr val="000000"/>
                </a:solidFill>
                <a:ea typeface="ＭＳ Ｐゴシック" pitchFamily="34" charset="-128"/>
                <a:cs typeface="Arial" charset="0"/>
              </a:rPr>
              <a:t> product if a participant is unable or unwilling to comply with required study procedures, or otherwise might be put at undue risk to her safety and well-being by continuing product use, according to the judgment of the </a:t>
            </a:r>
            <a:r>
              <a:rPr lang="en-US" sz="2400" dirty="0" err="1" smtClean="0">
                <a:solidFill>
                  <a:srgbClr val="000000"/>
                </a:solidFill>
                <a:ea typeface="ＭＳ Ｐゴシック" pitchFamily="34" charset="-128"/>
                <a:cs typeface="Arial" charset="0"/>
              </a:rPr>
              <a:t>IoR</a:t>
            </a:r>
            <a:r>
              <a:rPr lang="en-US" sz="2400" dirty="0" smtClean="0">
                <a:solidFill>
                  <a:srgbClr val="000000"/>
                </a:solidFill>
                <a:ea typeface="ＭＳ Ｐゴシック" pitchFamily="34" charset="-128"/>
                <a:cs typeface="Arial" charset="0"/>
              </a:rPr>
              <a:t>/ designee.</a:t>
            </a:r>
          </a:p>
          <a:p>
            <a:pPr marL="228600" indent="-228600" fontAlgn="base">
              <a:lnSpc>
                <a:spcPct val="90000"/>
              </a:lnSpc>
              <a:spcBef>
                <a:spcPct val="20000"/>
              </a:spcBef>
              <a:spcAft>
                <a:spcPct val="20000"/>
              </a:spcAft>
              <a:buFont typeface="Symbol" pitchFamily="18" charset="2"/>
              <a:buChar char=""/>
            </a:pPr>
            <a:r>
              <a:rPr lang="en-US" sz="2400" dirty="0" smtClean="0">
                <a:solidFill>
                  <a:srgbClr val="FF0000"/>
                </a:solidFill>
                <a:ea typeface="ＭＳ Ｐゴシック" pitchFamily="34" charset="-128"/>
                <a:cs typeface="Arial" charset="0"/>
              </a:rPr>
              <a:t>CONSULT</a:t>
            </a:r>
            <a:r>
              <a:rPr lang="en-US" sz="2400" dirty="0" smtClean="0">
                <a:solidFill>
                  <a:srgbClr val="000000"/>
                </a:solidFill>
                <a:ea typeface="ＭＳ Ｐゴシック" pitchFamily="34" charset="-128"/>
                <a:cs typeface="Arial" charset="0"/>
              </a:rPr>
              <a:t> the PSRT on all product holds instituted for this reason for further guidance on </a:t>
            </a:r>
            <a:r>
              <a:rPr lang="en-US" sz="2400" u="sng" dirty="0" smtClean="0">
                <a:solidFill>
                  <a:srgbClr val="000000"/>
                </a:solidFill>
                <a:ea typeface="ＭＳ Ｐゴシック" pitchFamily="34" charset="-128"/>
                <a:cs typeface="Arial" charset="0"/>
              </a:rPr>
              <a:t>resuming product use</a:t>
            </a:r>
            <a:r>
              <a:rPr lang="en-US" sz="2400" dirty="0" smtClean="0">
                <a:solidFill>
                  <a:srgbClr val="000000"/>
                </a:solidFill>
                <a:ea typeface="ＭＳ Ｐゴシック" pitchFamily="34" charset="-128"/>
                <a:cs typeface="Arial" charset="0"/>
              </a:rPr>
              <a:t>, </a:t>
            </a:r>
            <a:r>
              <a:rPr lang="en-US" sz="2400" u="sng" dirty="0" smtClean="0">
                <a:solidFill>
                  <a:srgbClr val="000000"/>
                </a:solidFill>
                <a:ea typeface="ＭＳ Ｐゴシック" pitchFamily="34" charset="-128"/>
                <a:cs typeface="Arial" charset="0"/>
              </a:rPr>
              <a:t>continuing the temporary hold</a:t>
            </a:r>
            <a:r>
              <a:rPr lang="en-US" sz="2400" dirty="0" smtClean="0">
                <a:solidFill>
                  <a:srgbClr val="000000"/>
                </a:solidFill>
                <a:ea typeface="ＭＳ Ｐゴシック" pitchFamily="34" charset="-128"/>
                <a:cs typeface="Arial" charset="0"/>
              </a:rPr>
              <a:t>, or </a:t>
            </a:r>
            <a:r>
              <a:rPr lang="en-US" sz="2400" u="sng" dirty="0" smtClean="0">
                <a:solidFill>
                  <a:srgbClr val="000000"/>
                </a:solidFill>
                <a:ea typeface="ＭＳ Ｐゴシック" pitchFamily="34" charset="-128"/>
                <a:cs typeface="Arial" charset="0"/>
              </a:rPr>
              <a:t>progressing to permanent discontinuation</a:t>
            </a:r>
            <a:r>
              <a:rPr lang="en-US" sz="2400" dirty="0" smtClean="0">
                <a:solidFill>
                  <a:srgbClr val="000000"/>
                </a:solidFill>
                <a:ea typeface="ＭＳ Ｐゴシック" pitchFamily="34" charset="-128"/>
                <a:cs typeface="Arial" charset="0"/>
              </a:rPr>
              <a:t>.</a:t>
            </a:r>
          </a:p>
          <a:p>
            <a:pPr marL="228600" indent="-228600" fontAlgn="base">
              <a:lnSpc>
                <a:spcPct val="90000"/>
              </a:lnSpc>
              <a:spcBef>
                <a:spcPct val="20000"/>
              </a:spcBef>
              <a:spcAft>
                <a:spcPct val="20000"/>
              </a:spcAft>
              <a:buFont typeface="Symbol" pitchFamily="18" charset="2"/>
              <a:buChar char=""/>
            </a:pPr>
            <a:r>
              <a:rPr lang="en-US" sz="2400" dirty="0" smtClean="0">
                <a:solidFill>
                  <a:srgbClr val="000000"/>
                </a:solidFill>
                <a:ea typeface="ＭＳ Ｐゴシック" pitchFamily="34" charset="-128"/>
                <a:cs typeface="Arial" charset="0"/>
              </a:rPr>
              <a:t>If the underlying reason for the product hold resolves, </a:t>
            </a:r>
            <a:r>
              <a:rPr lang="en-US" sz="2400" dirty="0" smtClean="0">
                <a:solidFill>
                  <a:srgbClr val="FF0000"/>
                </a:solidFill>
                <a:ea typeface="ＭＳ Ｐゴシック" pitchFamily="34" charset="-128"/>
                <a:cs typeface="Arial" charset="0"/>
              </a:rPr>
              <a:t>CONSULT the PSRT </a:t>
            </a:r>
            <a:r>
              <a:rPr lang="en-US" sz="2400" dirty="0" smtClean="0">
                <a:solidFill>
                  <a:srgbClr val="000000"/>
                </a:solidFill>
                <a:ea typeface="ＭＳ Ｐゴシック" pitchFamily="34" charset="-128"/>
                <a:cs typeface="Arial" charset="0"/>
              </a:rPr>
              <a:t>to resume study product at that time.</a:t>
            </a:r>
          </a:p>
        </p:txBody>
      </p:sp>
      <p:sp>
        <p:nvSpPr>
          <p:cNvPr id="18438" name="Text Box 5"/>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smtClean="0">
                <a:solidFill>
                  <a:srgbClr val="000000"/>
                </a:solidFill>
                <a:ea typeface="ＭＳ Ｐゴシック" pitchFamily="34" charset="-128"/>
              </a:rPr>
              <a:t>Protocol Reference:  Section 9.3</a:t>
            </a:r>
          </a:p>
        </p:txBody>
      </p:sp>
    </p:spTree>
    <p:custDataLst>
      <p:tags r:id="rId1"/>
    </p:custDataLst>
    <p:extLst>
      <p:ext uri="{BB962C8B-B14F-4D97-AF65-F5344CB8AC3E}">
        <p14:creationId xmlns:p14="http://schemas.microsoft.com/office/powerpoint/2010/main" val="3863979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6B515DC-CDAB-4DEE-BC10-58AB1F98608F}" type="slidenum">
              <a:rPr lang="en-US" smtClean="0">
                <a:solidFill>
                  <a:srgbClr val="000000"/>
                </a:solidFill>
                <a:ea typeface="ＭＳ Ｐゴシック" pitchFamily="34" charset="-128"/>
              </a:rPr>
              <a:pPr fontAlgn="base">
                <a:spcBef>
                  <a:spcPct val="0"/>
                </a:spcBef>
                <a:spcAft>
                  <a:spcPct val="0"/>
                </a:spcAft>
                <a:defRPr/>
              </a:pPr>
              <a:t>45</a:t>
            </a:fld>
            <a:endParaRPr lang="en-US" smtClean="0">
              <a:solidFill>
                <a:srgbClr val="000000"/>
              </a:solidFill>
              <a:ea typeface="ＭＳ Ｐゴシック" pitchFamily="34" charset="-128"/>
            </a:endParaRPr>
          </a:p>
        </p:txBody>
      </p:sp>
      <p:sp>
        <p:nvSpPr>
          <p:cNvPr id="20483" name="AutoShape 2"/>
          <p:cNvSpPr>
            <a:spLocks noChangeArrowheads="1"/>
          </p:cNvSpPr>
          <p:nvPr/>
        </p:nvSpPr>
        <p:spPr bwMode="auto">
          <a:xfrm>
            <a:off x="2290763" y="1752600"/>
            <a:ext cx="1600200" cy="1524000"/>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0484" name="AutoShape 3"/>
          <p:cNvSpPr>
            <a:spLocks noChangeArrowheads="1"/>
          </p:cNvSpPr>
          <p:nvPr/>
        </p:nvSpPr>
        <p:spPr bwMode="auto">
          <a:xfrm>
            <a:off x="4881563" y="2209800"/>
            <a:ext cx="2128837" cy="609600"/>
          </a:xfrm>
          <a:prstGeom prst="homePlate">
            <a:avLst>
              <a:gd name="adj" fmla="val 87305"/>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cxnSp>
        <p:nvCxnSpPr>
          <p:cNvPr id="20485" name="AutoShape 4"/>
          <p:cNvCxnSpPr>
            <a:cxnSpLocks noChangeShapeType="1"/>
            <a:stCxn id="20483" idx="3"/>
            <a:endCxn id="20484" idx="1"/>
          </p:cNvCxnSpPr>
          <p:nvPr/>
        </p:nvCxnSpPr>
        <p:spPr bwMode="auto">
          <a:xfrm>
            <a:off x="3890963" y="2514600"/>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486" name="Text Box 5"/>
          <p:cNvSpPr txBox="1">
            <a:spLocks noChangeArrowheads="1"/>
          </p:cNvSpPr>
          <p:nvPr/>
        </p:nvSpPr>
        <p:spPr bwMode="auto">
          <a:xfrm>
            <a:off x="457200" y="3048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Grade 1 and Grade 2 Adverse Events</a:t>
            </a:r>
          </a:p>
        </p:txBody>
      </p:sp>
      <p:sp>
        <p:nvSpPr>
          <p:cNvPr id="20487" name="Text Box 6"/>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0488" name="Text Box 7"/>
          <p:cNvSpPr txBox="1">
            <a:spLocks noChangeArrowheads="1"/>
          </p:cNvSpPr>
          <p:nvPr/>
        </p:nvSpPr>
        <p:spPr bwMode="auto">
          <a:xfrm>
            <a:off x="3922713" y="2286000"/>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no</a:t>
            </a:r>
          </a:p>
        </p:txBody>
      </p:sp>
      <p:sp>
        <p:nvSpPr>
          <p:cNvPr id="20489" name="Rectangle 8"/>
          <p:cNvSpPr>
            <a:spLocks noChangeArrowheads="1"/>
          </p:cNvSpPr>
          <p:nvPr/>
        </p:nvSpPr>
        <p:spPr bwMode="auto">
          <a:xfrm>
            <a:off x="4800600" y="2378075"/>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CONTINUE product.</a:t>
            </a:r>
          </a:p>
        </p:txBody>
      </p:sp>
      <p:sp>
        <p:nvSpPr>
          <p:cNvPr id="20490" name="Rectangle 9"/>
          <p:cNvSpPr>
            <a:spLocks noChangeArrowheads="1"/>
          </p:cNvSpPr>
          <p:nvPr/>
        </p:nvSpPr>
        <p:spPr bwMode="auto">
          <a:xfrm>
            <a:off x="2405063" y="1966913"/>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AE </a:t>
            </a:r>
          </a:p>
          <a:p>
            <a:pPr algn="ctr" fontAlgn="base">
              <a:spcBef>
                <a:spcPct val="0"/>
              </a:spcBef>
              <a:spcAft>
                <a:spcPct val="0"/>
              </a:spcAft>
            </a:pPr>
            <a:r>
              <a:rPr lang="en-US" sz="1200" b="1" smtClean="0">
                <a:solidFill>
                  <a:srgbClr val="000000"/>
                </a:solidFill>
                <a:ea typeface="ＭＳ Ｐゴシック" pitchFamily="34" charset="-128"/>
                <a:cs typeface="Arial" charset="0"/>
              </a:rPr>
              <a:t>addressed </a:t>
            </a:r>
          </a:p>
          <a:p>
            <a:pPr algn="ctr" fontAlgn="base">
              <a:spcBef>
                <a:spcPct val="0"/>
              </a:spcBef>
              <a:spcAft>
                <a:spcPct val="0"/>
              </a:spcAft>
            </a:pPr>
            <a:r>
              <a:rPr lang="en-US" sz="1200" b="1" smtClean="0">
                <a:solidFill>
                  <a:srgbClr val="000000"/>
                </a:solidFill>
                <a:ea typeface="ＭＳ Ｐゴシック" pitchFamily="34" charset="-128"/>
                <a:cs typeface="Arial" charset="0"/>
              </a:rPr>
              <a:t>in protocol section </a:t>
            </a:r>
          </a:p>
          <a:p>
            <a:pPr algn="ctr" fontAlgn="base">
              <a:spcBef>
                <a:spcPct val="0"/>
              </a:spcBef>
              <a:spcAft>
                <a:spcPct val="0"/>
              </a:spcAft>
            </a:pPr>
            <a:r>
              <a:rPr lang="en-US" sz="1200" b="1" smtClean="0">
                <a:solidFill>
                  <a:srgbClr val="000000"/>
                </a:solidFill>
                <a:ea typeface="ＭＳ Ｐゴシック" pitchFamily="34" charset="-128"/>
                <a:cs typeface="Arial" charset="0"/>
              </a:rPr>
              <a:t>9.5 or 9.6?</a:t>
            </a:r>
          </a:p>
        </p:txBody>
      </p:sp>
      <p:sp>
        <p:nvSpPr>
          <p:cNvPr id="20491" name="Rectangle 10"/>
          <p:cNvSpPr>
            <a:spLocks noChangeArrowheads="1"/>
          </p:cNvSpPr>
          <p:nvPr/>
        </p:nvSpPr>
        <p:spPr bwMode="auto">
          <a:xfrm>
            <a:off x="3128963" y="3459163"/>
            <a:ext cx="259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fontAlgn="base">
              <a:spcBef>
                <a:spcPct val="0"/>
              </a:spcBef>
              <a:spcAft>
                <a:spcPct val="0"/>
              </a:spcAft>
            </a:pPr>
            <a:r>
              <a:rPr lang="en-US" sz="1200" b="1" smtClean="0">
                <a:solidFill>
                  <a:srgbClr val="000000"/>
                </a:solidFill>
                <a:ea typeface="ＭＳ Ｐゴシック" pitchFamily="34" charset="-128"/>
                <a:cs typeface="Arial" charset="0"/>
              </a:rPr>
              <a:t>yes</a:t>
            </a:r>
          </a:p>
        </p:txBody>
      </p:sp>
      <p:sp>
        <p:nvSpPr>
          <p:cNvPr id="20492" name="AutoShape 11"/>
          <p:cNvSpPr>
            <a:spLocks noChangeArrowheads="1"/>
          </p:cNvSpPr>
          <p:nvPr/>
        </p:nvSpPr>
        <p:spPr bwMode="auto">
          <a:xfrm>
            <a:off x="2481263" y="4038600"/>
            <a:ext cx="1219200" cy="1219200"/>
          </a:xfrm>
          <a:prstGeom prst="flowChartOffpageConnector">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cxnSp>
        <p:nvCxnSpPr>
          <p:cNvPr id="20493" name="AutoShape 12"/>
          <p:cNvCxnSpPr>
            <a:cxnSpLocks noChangeShapeType="1"/>
            <a:stCxn id="20483" idx="2"/>
            <a:endCxn id="20492" idx="0"/>
          </p:cNvCxnSpPr>
          <p:nvPr/>
        </p:nvCxnSpPr>
        <p:spPr bwMode="auto">
          <a:xfrm>
            <a:off x="3090863" y="3276600"/>
            <a:ext cx="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494" name="Rectangle 13"/>
          <p:cNvSpPr>
            <a:spLocks noChangeArrowheads="1"/>
          </p:cNvSpPr>
          <p:nvPr/>
        </p:nvSpPr>
        <p:spPr bwMode="auto">
          <a:xfrm>
            <a:off x="2405063" y="4100513"/>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Follow </a:t>
            </a:r>
          </a:p>
          <a:p>
            <a:pPr algn="ctr" fontAlgn="base">
              <a:spcBef>
                <a:spcPct val="0"/>
              </a:spcBef>
              <a:spcAft>
                <a:spcPct val="0"/>
              </a:spcAft>
            </a:pPr>
            <a:r>
              <a:rPr lang="en-US" sz="1200" b="1" smtClean="0">
                <a:solidFill>
                  <a:srgbClr val="000000"/>
                </a:solidFill>
                <a:ea typeface="ＭＳ Ｐゴシック" pitchFamily="34" charset="-128"/>
                <a:cs typeface="Arial" charset="0"/>
              </a:rPr>
              <a:t>relevant protocol </a:t>
            </a:r>
          </a:p>
          <a:p>
            <a:pPr algn="ctr" fontAlgn="base">
              <a:spcBef>
                <a:spcPct val="0"/>
              </a:spcBef>
              <a:spcAft>
                <a:spcPct val="0"/>
              </a:spcAft>
            </a:pPr>
            <a:r>
              <a:rPr lang="en-US" sz="1200" b="1" smtClean="0">
                <a:solidFill>
                  <a:srgbClr val="000000"/>
                </a:solidFill>
                <a:ea typeface="ＭＳ Ｐゴシック" pitchFamily="34" charset="-128"/>
                <a:cs typeface="Arial" charset="0"/>
              </a:rPr>
              <a:t>section </a:t>
            </a:r>
          </a:p>
        </p:txBody>
      </p:sp>
      <p:sp>
        <p:nvSpPr>
          <p:cNvPr id="20495" name="Text Box 14"/>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smtClean="0">
                <a:solidFill>
                  <a:srgbClr val="000000"/>
                </a:solidFill>
                <a:ea typeface="ＭＳ Ｐゴシック" pitchFamily="34" charset="-128"/>
              </a:rPr>
              <a:t>Protocol Reference:  Section 9.4</a:t>
            </a:r>
          </a:p>
        </p:txBody>
      </p:sp>
    </p:spTree>
    <p:custDataLst>
      <p:tags r:id="rId1"/>
    </p:custDataLst>
    <p:extLst>
      <p:ext uri="{BB962C8B-B14F-4D97-AF65-F5344CB8AC3E}">
        <p14:creationId xmlns:p14="http://schemas.microsoft.com/office/powerpoint/2010/main" val="3646848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22"/>
          <p:cNvSpPr>
            <a:spLocks noChangeArrowheads="1"/>
          </p:cNvSpPr>
          <p:nvPr/>
        </p:nvSpPr>
        <p:spPr bwMode="auto">
          <a:xfrm>
            <a:off x="6787910" y="1338989"/>
            <a:ext cx="1676400" cy="1590675"/>
          </a:xfrm>
          <a:prstGeom prst="hexagon">
            <a:avLst>
              <a:gd name="adj" fmla="val 28869"/>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150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1CFE1DA-5282-474D-A692-6D8F56531A8F}" type="slidenum">
              <a:rPr lang="en-US" smtClean="0">
                <a:solidFill>
                  <a:srgbClr val="000000"/>
                </a:solidFill>
                <a:ea typeface="ＭＳ Ｐゴシック" pitchFamily="34" charset="-128"/>
              </a:rPr>
              <a:pPr fontAlgn="base">
                <a:spcBef>
                  <a:spcPct val="0"/>
                </a:spcBef>
                <a:spcAft>
                  <a:spcPct val="0"/>
                </a:spcAft>
                <a:defRPr/>
              </a:pPr>
              <a:t>46</a:t>
            </a:fld>
            <a:endParaRPr lang="en-US" smtClean="0">
              <a:solidFill>
                <a:srgbClr val="000000"/>
              </a:solidFill>
              <a:ea typeface="ＭＳ Ｐゴシック" pitchFamily="34" charset="-128"/>
            </a:endParaRPr>
          </a:p>
        </p:txBody>
      </p:sp>
      <p:sp>
        <p:nvSpPr>
          <p:cNvPr id="21508" name="AutoShape 22"/>
          <p:cNvSpPr>
            <a:spLocks noChangeArrowheads="1"/>
          </p:cNvSpPr>
          <p:nvPr/>
        </p:nvSpPr>
        <p:spPr bwMode="auto">
          <a:xfrm>
            <a:off x="3581401" y="3438524"/>
            <a:ext cx="1676400" cy="1590675"/>
          </a:xfrm>
          <a:prstGeom prst="hexagon">
            <a:avLst>
              <a:gd name="adj" fmla="val 28869"/>
              <a:gd name="vf" fmla="val 115470"/>
            </a:avLst>
          </a:prstGeom>
          <a:solidFill>
            <a:srgbClr val="FF00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1509" name="Rectangle 23"/>
          <p:cNvSpPr>
            <a:spLocks noChangeArrowheads="1"/>
          </p:cNvSpPr>
          <p:nvPr/>
        </p:nvSpPr>
        <p:spPr bwMode="auto">
          <a:xfrm>
            <a:off x="3667125" y="4015730"/>
            <a:ext cx="1576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Discontinue Study Product. Notify PSRT.</a:t>
            </a:r>
          </a:p>
        </p:txBody>
      </p:sp>
      <p:sp>
        <p:nvSpPr>
          <p:cNvPr id="21511" name="AutoShape 2"/>
          <p:cNvSpPr>
            <a:spLocks noChangeArrowheads="1"/>
          </p:cNvSpPr>
          <p:nvPr/>
        </p:nvSpPr>
        <p:spPr bwMode="auto">
          <a:xfrm>
            <a:off x="1447800" y="1419225"/>
            <a:ext cx="1600200" cy="1524000"/>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1512" name="Text Box 5"/>
          <p:cNvSpPr txBox="1">
            <a:spLocks noChangeArrowheads="1"/>
          </p:cNvSpPr>
          <p:nvPr/>
        </p:nvSpPr>
        <p:spPr bwMode="auto">
          <a:xfrm>
            <a:off x="457200" y="3048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Grade 3 Adverse Events</a:t>
            </a:r>
          </a:p>
        </p:txBody>
      </p:sp>
      <p:sp>
        <p:nvSpPr>
          <p:cNvPr id="21513" name="Text Box 6"/>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1514" name="Rectangle 9"/>
          <p:cNvSpPr>
            <a:spLocks noChangeArrowheads="1"/>
          </p:cNvSpPr>
          <p:nvPr/>
        </p:nvSpPr>
        <p:spPr bwMode="auto">
          <a:xfrm>
            <a:off x="1600200" y="1647825"/>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AE </a:t>
            </a:r>
          </a:p>
          <a:p>
            <a:pPr algn="ctr" fontAlgn="base">
              <a:spcBef>
                <a:spcPct val="0"/>
              </a:spcBef>
              <a:spcAft>
                <a:spcPct val="0"/>
              </a:spcAft>
            </a:pPr>
            <a:r>
              <a:rPr lang="en-US" sz="1200" b="1" smtClean="0">
                <a:solidFill>
                  <a:srgbClr val="000000"/>
                </a:solidFill>
                <a:ea typeface="ＭＳ Ｐゴシック" pitchFamily="34" charset="-128"/>
                <a:cs typeface="Arial" charset="0"/>
              </a:rPr>
              <a:t>addressed </a:t>
            </a:r>
          </a:p>
          <a:p>
            <a:pPr algn="ctr" fontAlgn="base">
              <a:spcBef>
                <a:spcPct val="0"/>
              </a:spcBef>
              <a:spcAft>
                <a:spcPct val="0"/>
              </a:spcAft>
            </a:pPr>
            <a:r>
              <a:rPr lang="en-US" sz="1200" b="1" smtClean="0">
                <a:solidFill>
                  <a:srgbClr val="000000"/>
                </a:solidFill>
                <a:ea typeface="ＭＳ Ｐゴシック" pitchFamily="34" charset="-128"/>
                <a:cs typeface="Arial" charset="0"/>
              </a:rPr>
              <a:t>in protocol section </a:t>
            </a:r>
          </a:p>
          <a:p>
            <a:pPr algn="ctr" fontAlgn="base">
              <a:spcBef>
                <a:spcPct val="0"/>
              </a:spcBef>
              <a:spcAft>
                <a:spcPct val="0"/>
              </a:spcAft>
            </a:pPr>
            <a:r>
              <a:rPr lang="en-US" sz="1200" b="1" smtClean="0">
                <a:solidFill>
                  <a:srgbClr val="000000"/>
                </a:solidFill>
                <a:ea typeface="ＭＳ Ｐゴシック" pitchFamily="34" charset="-128"/>
                <a:cs typeface="Arial" charset="0"/>
              </a:rPr>
              <a:t>9.5 or 9.6?</a:t>
            </a:r>
          </a:p>
        </p:txBody>
      </p:sp>
      <p:sp>
        <p:nvSpPr>
          <p:cNvPr id="21515" name="Rectangle 10"/>
          <p:cNvSpPr>
            <a:spLocks noChangeArrowheads="1"/>
          </p:cNvSpPr>
          <p:nvPr/>
        </p:nvSpPr>
        <p:spPr bwMode="auto">
          <a:xfrm>
            <a:off x="2276475" y="2943225"/>
            <a:ext cx="528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fontAlgn="base">
              <a:spcBef>
                <a:spcPct val="0"/>
              </a:spcBef>
              <a:spcAft>
                <a:spcPct val="0"/>
              </a:spcAft>
            </a:pPr>
            <a:r>
              <a:rPr lang="en-US" sz="1200" b="1" smtClean="0">
                <a:solidFill>
                  <a:srgbClr val="000000"/>
                </a:solidFill>
                <a:ea typeface="ＭＳ Ｐゴシック" pitchFamily="34" charset="-128"/>
                <a:cs typeface="Arial" charset="0"/>
              </a:rPr>
              <a:t>yes</a:t>
            </a:r>
          </a:p>
        </p:txBody>
      </p:sp>
      <p:sp>
        <p:nvSpPr>
          <p:cNvPr id="21516" name="AutoShape 11"/>
          <p:cNvSpPr>
            <a:spLocks noChangeArrowheads="1"/>
          </p:cNvSpPr>
          <p:nvPr/>
        </p:nvSpPr>
        <p:spPr bwMode="auto">
          <a:xfrm>
            <a:off x="1738313" y="3400425"/>
            <a:ext cx="990600" cy="1371600"/>
          </a:xfrm>
          <a:prstGeom prst="flowChartOffpageConnector">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cxnSp>
        <p:nvCxnSpPr>
          <p:cNvPr id="21517" name="AutoShape 12"/>
          <p:cNvCxnSpPr>
            <a:cxnSpLocks noChangeShapeType="1"/>
            <a:endCxn id="21516" idx="0"/>
          </p:cNvCxnSpPr>
          <p:nvPr/>
        </p:nvCxnSpPr>
        <p:spPr bwMode="auto">
          <a:xfrm flipH="1">
            <a:off x="2233613" y="2943225"/>
            <a:ext cx="4762"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18" name="Rectangle 13"/>
          <p:cNvSpPr>
            <a:spLocks noChangeArrowheads="1"/>
          </p:cNvSpPr>
          <p:nvPr/>
        </p:nvSpPr>
        <p:spPr bwMode="auto">
          <a:xfrm>
            <a:off x="1524000" y="34766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Follow </a:t>
            </a:r>
          </a:p>
          <a:p>
            <a:pPr algn="ctr" fontAlgn="base">
              <a:spcBef>
                <a:spcPct val="0"/>
              </a:spcBef>
              <a:spcAft>
                <a:spcPct val="0"/>
              </a:spcAft>
            </a:pPr>
            <a:r>
              <a:rPr lang="en-US" sz="1200" b="1" smtClean="0">
                <a:solidFill>
                  <a:srgbClr val="000000"/>
                </a:solidFill>
                <a:ea typeface="ＭＳ Ｐゴシック" pitchFamily="34" charset="-128"/>
                <a:cs typeface="Arial" charset="0"/>
              </a:rPr>
              <a:t>relevant protocol </a:t>
            </a:r>
          </a:p>
          <a:p>
            <a:pPr algn="ctr" fontAlgn="base">
              <a:spcBef>
                <a:spcPct val="0"/>
              </a:spcBef>
              <a:spcAft>
                <a:spcPct val="0"/>
              </a:spcAft>
            </a:pPr>
            <a:r>
              <a:rPr lang="en-US" sz="1200" b="1" smtClean="0">
                <a:solidFill>
                  <a:srgbClr val="000000"/>
                </a:solidFill>
                <a:ea typeface="ＭＳ Ｐゴシック" pitchFamily="34" charset="-128"/>
                <a:cs typeface="Arial" charset="0"/>
              </a:rPr>
              <a:t>section </a:t>
            </a:r>
          </a:p>
        </p:txBody>
      </p:sp>
      <p:sp>
        <p:nvSpPr>
          <p:cNvPr id="21519" name="AutoShape 14"/>
          <p:cNvSpPr>
            <a:spLocks noChangeArrowheads="1"/>
          </p:cNvSpPr>
          <p:nvPr/>
        </p:nvSpPr>
        <p:spPr bwMode="auto">
          <a:xfrm>
            <a:off x="3662363" y="1419225"/>
            <a:ext cx="1600200" cy="1524000"/>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1520" name="Rectangle 15"/>
          <p:cNvSpPr>
            <a:spLocks noChangeArrowheads="1"/>
          </p:cNvSpPr>
          <p:nvPr/>
        </p:nvSpPr>
        <p:spPr bwMode="auto">
          <a:xfrm>
            <a:off x="3776663" y="1860550"/>
            <a:ext cx="1371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Assess AE relationship to product</a:t>
            </a:r>
          </a:p>
        </p:txBody>
      </p:sp>
      <p:cxnSp>
        <p:nvCxnSpPr>
          <p:cNvPr id="21523" name="AutoShape 33"/>
          <p:cNvCxnSpPr>
            <a:cxnSpLocks noChangeShapeType="1"/>
          </p:cNvCxnSpPr>
          <p:nvPr/>
        </p:nvCxnSpPr>
        <p:spPr bwMode="auto">
          <a:xfrm>
            <a:off x="3033713" y="2181225"/>
            <a:ext cx="5476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24" name="Rectangle 34"/>
          <p:cNvSpPr>
            <a:spLocks noChangeArrowheads="1"/>
          </p:cNvSpPr>
          <p:nvPr/>
        </p:nvSpPr>
        <p:spPr bwMode="auto">
          <a:xfrm>
            <a:off x="3048000" y="19065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no</a:t>
            </a:r>
          </a:p>
        </p:txBody>
      </p:sp>
      <p:sp>
        <p:nvSpPr>
          <p:cNvPr id="21527" name="Rectangle 38"/>
          <p:cNvSpPr>
            <a:spLocks noChangeArrowheads="1"/>
          </p:cNvSpPr>
          <p:nvPr/>
        </p:nvSpPr>
        <p:spPr bwMode="auto">
          <a:xfrm>
            <a:off x="5181600" y="187642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15000"/>
              </a:spcAft>
            </a:pPr>
            <a:r>
              <a:rPr lang="en-US" sz="1200" b="1" smtClean="0">
                <a:solidFill>
                  <a:srgbClr val="000000"/>
                </a:solidFill>
                <a:ea typeface="ＭＳ Ｐゴシック" pitchFamily="34" charset="-128"/>
                <a:cs typeface="Arial" charset="0"/>
              </a:rPr>
              <a:t>not related</a:t>
            </a:r>
          </a:p>
        </p:txBody>
      </p:sp>
      <p:sp>
        <p:nvSpPr>
          <p:cNvPr id="21528" name="Rectangle 39"/>
          <p:cNvSpPr>
            <a:spLocks noChangeArrowheads="1"/>
          </p:cNvSpPr>
          <p:nvPr/>
        </p:nvSpPr>
        <p:spPr bwMode="auto">
          <a:xfrm>
            <a:off x="4495800" y="3019425"/>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fontAlgn="base">
              <a:spcBef>
                <a:spcPct val="0"/>
              </a:spcBef>
              <a:spcAft>
                <a:spcPct val="0"/>
              </a:spcAft>
            </a:pPr>
            <a:r>
              <a:rPr lang="en-US" sz="1200" b="1" smtClean="0">
                <a:solidFill>
                  <a:srgbClr val="000000"/>
                </a:solidFill>
                <a:ea typeface="ＭＳ Ｐゴシック" pitchFamily="34" charset="-128"/>
                <a:cs typeface="Arial" charset="0"/>
              </a:rPr>
              <a:t>related</a:t>
            </a:r>
          </a:p>
        </p:txBody>
      </p:sp>
      <p:grpSp>
        <p:nvGrpSpPr>
          <p:cNvPr id="21529" name="Group 40"/>
          <p:cNvGrpSpPr>
            <a:grpSpLocks/>
          </p:cNvGrpSpPr>
          <p:nvPr/>
        </p:nvGrpSpPr>
        <p:grpSpPr bwMode="auto">
          <a:xfrm>
            <a:off x="1890713" y="1343025"/>
            <a:ext cx="685800" cy="246063"/>
            <a:chOff x="384" y="805"/>
            <a:chExt cx="432" cy="155"/>
          </a:xfrm>
        </p:grpSpPr>
        <p:sp>
          <p:nvSpPr>
            <p:cNvPr id="21537" name="AutoShape 41"/>
            <p:cNvSpPr>
              <a:spLocks noChangeArrowheads="1"/>
            </p:cNvSpPr>
            <p:nvPr/>
          </p:nvSpPr>
          <p:spPr bwMode="auto">
            <a:xfrm>
              <a:off x="384" y="811"/>
              <a:ext cx="432" cy="144"/>
            </a:xfrm>
            <a:prstGeom prst="flowChartTerminator">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1538" name="Text Box 42"/>
            <p:cNvSpPr txBox="1">
              <a:spLocks noChangeArrowheads="1"/>
            </p:cNvSpPr>
            <p:nvPr/>
          </p:nvSpPr>
          <p:spPr bwMode="auto">
            <a:xfrm>
              <a:off x="409" y="805"/>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000" b="1" smtClean="0">
                  <a:solidFill>
                    <a:srgbClr val="000000"/>
                  </a:solidFill>
                  <a:ea typeface="ＭＳ Ｐゴシック" pitchFamily="34" charset="-128"/>
                </a:rPr>
                <a:t>START</a:t>
              </a:r>
            </a:p>
          </p:txBody>
        </p:sp>
      </p:grpSp>
      <p:sp>
        <p:nvSpPr>
          <p:cNvPr id="21530" name="Text Box 43"/>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smtClean="0">
                <a:solidFill>
                  <a:srgbClr val="000000"/>
                </a:solidFill>
                <a:ea typeface="ＭＳ Ｐゴシック" pitchFamily="34" charset="-128"/>
              </a:rPr>
              <a:t>Protocol Reference:  Section 9.4</a:t>
            </a:r>
          </a:p>
        </p:txBody>
      </p:sp>
      <p:cxnSp>
        <p:nvCxnSpPr>
          <p:cNvPr id="21532" name="AutoShape 49"/>
          <p:cNvCxnSpPr>
            <a:cxnSpLocks noChangeShapeType="1"/>
          </p:cNvCxnSpPr>
          <p:nvPr/>
        </p:nvCxnSpPr>
        <p:spPr bwMode="auto">
          <a:xfrm>
            <a:off x="5243513" y="2181225"/>
            <a:ext cx="1462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33" name="AutoShape 50"/>
          <p:cNvCxnSpPr>
            <a:cxnSpLocks noChangeShapeType="1"/>
          </p:cNvCxnSpPr>
          <p:nvPr/>
        </p:nvCxnSpPr>
        <p:spPr bwMode="auto">
          <a:xfrm flipH="1">
            <a:off x="4457700" y="2943225"/>
            <a:ext cx="4763"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5" name="Rectangle 23"/>
          <p:cNvSpPr>
            <a:spLocks noChangeArrowheads="1"/>
          </p:cNvSpPr>
          <p:nvPr/>
        </p:nvSpPr>
        <p:spPr bwMode="auto">
          <a:xfrm>
            <a:off x="6783388" y="1757422"/>
            <a:ext cx="1576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HOLD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product.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Notify</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PSRT.</a:t>
            </a:r>
          </a:p>
        </p:txBody>
      </p:sp>
    </p:spTree>
    <p:custDataLst>
      <p:tags r:id="rId1"/>
    </p:custDataLst>
    <p:extLst>
      <p:ext uri="{BB962C8B-B14F-4D97-AF65-F5344CB8AC3E}">
        <p14:creationId xmlns:p14="http://schemas.microsoft.com/office/powerpoint/2010/main" val="545961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59283E7-7C6C-44AA-B558-97516B527258}" type="slidenum">
              <a:rPr lang="en-US" smtClean="0">
                <a:solidFill>
                  <a:srgbClr val="000000"/>
                </a:solidFill>
                <a:ea typeface="ＭＳ Ｐゴシック" pitchFamily="34" charset="-128"/>
              </a:rPr>
              <a:pPr fontAlgn="base">
                <a:spcBef>
                  <a:spcPct val="0"/>
                </a:spcBef>
                <a:spcAft>
                  <a:spcPct val="0"/>
                </a:spcAft>
                <a:defRPr/>
              </a:pPr>
              <a:t>47</a:t>
            </a:fld>
            <a:endParaRPr lang="en-US" smtClean="0">
              <a:solidFill>
                <a:srgbClr val="000000"/>
              </a:solidFill>
              <a:ea typeface="ＭＳ Ｐゴシック" pitchFamily="34" charset="-128"/>
            </a:endParaRPr>
          </a:p>
        </p:txBody>
      </p:sp>
      <p:sp>
        <p:nvSpPr>
          <p:cNvPr id="22531" name="AutoShape 2"/>
          <p:cNvSpPr>
            <a:spLocks noChangeArrowheads="1"/>
          </p:cNvSpPr>
          <p:nvPr/>
        </p:nvSpPr>
        <p:spPr bwMode="auto">
          <a:xfrm>
            <a:off x="2438400" y="1752600"/>
            <a:ext cx="1600200" cy="1524000"/>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2532" name="Text Box 5"/>
          <p:cNvSpPr txBox="1">
            <a:spLocks noChangeArrowheads="1"/>
          </p:cNvSpPr>
          <p:nvPr/>
        </p:nvSpPr>
        <p:spPr bwMode="auto">
          <a:xfrm>
            <a:off x="457200" y="3048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Grade 4 Adverse Events</a:t>
            </a:r>
          </a:p>
        </p:txBody>
      </p:sp>
      <p:sp>
        <p:nvSpPr>
          <p:cNvPr id="22533" name="Text Box 6"/>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2534" name="Text Box 7"/>
          <p:cNvSpPr txBox="1">
            <a:spLocks noChangeArrowheads="1"/>
          </p:cNvSpPr>
          <p:nvPr/>
        </p:nvSpPr>
        <p:spPr bwMode="auto">
          <a:xfrm>
            <a:off x="3733800" y="2286000"/>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no</a:t>
            </a:r>
          </a:p>
        </p:txBody>
      </p:sp>
      <p:sp>
        <p:nvSpPr>
          <p:cNvPr id="22535" name="Rectangle 9"/>
          <p:cNvSpPr>
            <a:spLocks noChangeArrowheads="1"/>
          </p:cNvSpPr>
          <p:nvPr/>
        </p:nvSpPr>
        <p:spPr bwMode="auto">
          <a:xfrm>
            <a:off x="2590800" y="193675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AE </a:t>
            </a:r>
          </a:p>
          <a:p>
            <a:pPr algn="ctr" fontAlgn="base">
              <a:spcBef>
                <a:spcPct val="0"/>
              </a:spcBef>
              <a:spcAft>
                <a:spcPct val="0"/>
              </a:spcAft>
            </a:pPr>
            <a:r>
              <a:rPr lang="en-US" sz="1200" b="1" smtClean="0">
                <a:solidFill>
                  <a:srgbClr val="000000"/>
                </a:solidFill>
                <a:ea typeface="ＭＳ Ｐゴシック" pitchFamily="34" charset="-128"/>
                <a:cs typeface="Arial" charset="0"/>
              </a:rPr>
              <a:t>addressed </a:t>
            </a:r>
          </a:p>
          <a:p>
            <a:pPr algn="ctr" fontAlgn="base">
              <a:spcBef>
                <a:spcPct val="0"/>
              </a:spcBef>
              <a:spcAft>
                <a:spcPct val="0"/>
              </a:spcAft>
            </a:pPr>
            <a:r>
              <a:rPr lang="en-US" sz="1200" b="1" smtClean="0">
                <a:solidFill>
                  <a:srgbClr val="000000"/>
                </a:solidFill>
                <a:ea typeface="ＭＳ Ｐゴシック" pitchFamily="34" charset="-128"/>
                <a:cs typeface="Arial" charset="0"/>
              </a:rPr>
              <a:t>in protocol section 9.5 or 9.6?</a:t>
            </a:r>
          </a:p>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2536" name="Rectangle 10"/>
          <p:cNvSpPr>
            <a:spLocks noChangeArrowheads="1"/>
          </p:cNvSpPr>
          <p:nvPr/>
        </p:nvSpPr>
        <p:spPr bwMode="auto">
          <a:xfrm>
            <a:off x="3332163" y="3459163"/>
            <a:ext cx="259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fontAlgn="base">
              <a:spcBef>
                <a:spcPct val="0"/>
              </a:spcBef>
              <a:spcAft>
                <a:spcPct val="0"/>
              </a:spcAft>
            </a:pPr>
            <a:r>
              <a:rPr lang="en-US" sz="1200" b="1" smtClean="0">
                <a:solidFill>
                  <a:srgbClr val="000000"/>
                </a:solidFill>
                <a:ea typeface="ＭＳ Ｐゴシック" pitchFamily="34" charset="-128"/>
                <a:cs typeface="Arial" charset="0"/>
              </a:rPr>
              <a:t>yes</a:t>
            </a:r>
          </a:p>
        </p:txBody>
      </p:sp>
      <p:sp>
        <p:nvSpPr>
          <p:cNvPr id="22537" name="AutoShape 11"/>
          <p:cNvSpPr>
            <a:spLocks noChangeArrowheads="1"/>
          </p:cNvSpPr>
          <p:nvPr/>
        </p:nvSpPr>
        <p:spPr bwMode="auto">
          <a:xfrm>
            <a:off x="2628900" y="4038600"/>
            <a:ext cx="1219200" cy="1219200"/>
          </a:xfrm>
          <a:prstGeom prst="flowChartOffpageConnector">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cxnSp>
        <p:nvCxnSpPr>
          <p:cNvPr id="22538" name="AutoShape 12"/>
          <p:cNvCxnSpPr>
            <a:cxnSpLocks noChangeShapeType="1"/>
            <a:stCxn id="22531" idx="2"/>
            <a:endCxn id="22537" idx="0"/>
          </p:cNvCxnSpPr>
          <p:nvPr/>
        </p:nvCxnSpPr>
        <p:spPr bwMode="auto">
          <a:xfrm>
            <a:off x="3238500" y="3276600"/>
            <a:ext cx="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39" name="Rectangle 13"/>
          <p:cNvSpPr>
            <a:spLocks noChangeArrowheads="1"/>
          </p:cNvSpPr>
          <p:nvPr/>
        </p:nvSpPr>
        <p:spPr bwMode="auto">
          <a:xfrm>
            <a:off x="2552700" y="4114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Follow </a:t>
            </a:r>
          </a:p>
          <a:p>
            <a:pPr algn="ctr" fontAlgn="base">
              <a:spcBef>
                <a:spcPct val="0"/>
              </a:spcBef>
              <a:spcAft>
                <a:spcPct val="0"/>
              </a:spcAft>
            </a:pPr>
            <a:r>
              <a:rPr lang="en-US" sz="1200" b="1" smtClean="0">
                <a:solidFill>
                  <a:srgbClr val="000000"/>
                </a:solidFill>
                <a:ea typeface="ＭＳ Ｐゴシック" pitchFamily="34" charset="-128"/>
                <a:cs typeface="Arial" charset="0"/>
              </a:rPr>
              <a:t>relevant protocol </a:t>
            </a:r>
          </a:p>
          <a:p>
            <a:pPr algn="ctr" fontAlgn="base">
              <a:spcBef>
                <a:spcPct val="0"/>
              </a:spcBef>
              <a:spcAft>
                <a:spcPct val="0"/>
              </a:spcAft>
            </a:pPr>
            <a:r>
              <a:rPr lang="en-US" sz="1200" b="1" smtClean="0">
                <a:solidFill>
                  <a:srgbClr val="000000"/>
                </a:solidFill>
                <a:ea typeface="ＭＳ Ｐゴシック" pitchFamily="34" charset="-128"/>
                <a:cs typeface="Arial" charset="0"/>
              </a:rPr>
              <a:t>section </a:t>
            </a:r>
          </a:p>
        </p:txBody>
      </p:sp>
      <p:sp>
        <p:nvSpPr>
          <p:cNvPr id="22540" name="AutoShape 14"/>
          <p:cNvSpPr>
            <a:spLocks noChangeArrowheads="1"/>
          </p:cNvSpPr>
          <p:nvPr/>
        </p:nvSpPr>
        <p:spPr bwMode="auto">
          <a:xfrm>
            <a:off x="4627563" y="1847850"/>
            <a:ext cx="1539875" cy="1333500"/>
          </a:xfrm>
          <a:prstGeom prst="hexagon">
            <a:avLst>
              <a:gd name="adj" fmla="val 28869"/>
              <a:gd name="vf" fmla="val 115470"/>
            </a:avLst>
          </a:prstGeom>
          <a:solidFill>
            <a:srgbClr val="FF00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2541" name="Rectangle 15"/>
          <p:cNvSpPr>
            <a:spLocks noChangeArrowheads="1"/>
          </p:cNvSpPr>
          <p:nvPr/>
        </p:nvSpPr>
        <p:spPr bwMode="auto">
          <a:xfrm>
            <a:off x="4610100" y="2103438"/>
            <a:ext cx="1576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Discontinue</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product.</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Notify</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PSRT.</a:t>
            </a:r>
          </a:p>
        </p:txBody>
      </p:sp>
      <p:sp>
        <p:nvSpPr>
          <p:cNvPr id="22542" name="Text Box 19"/>
          <p:cNvSpPr txBox="1">
            <a:spLocks noChangeArrowheads="1"/>
          </p:cNvSpPr>
          <p:nvPr/>
        </p:nvSpPr>
        <p:spPr bwMode="auto">
          <a:xfrm>
            <a:off x="5562600" y="6308725"/>
            <a:ext cx="342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endParaRPr lang="en-US" sz="1200" i="1" smtClean="0">
              <a:solidFill>
                <a:srgbClr val="000000"/>
              </a:solidFill>
              <a:ea typeface="ＭＳ Ｐゴシック" pitchFamily="34" charset="-128"/>
            </a:endParaRPr>
          </a:p>
          <a:p>
            <a:pPr algn="r" eaLnBrk="1" fontAlgn="base" hangingPunct="1">
              <a:spcBef>
                <a:spcPct val="50000"/>
              </a:spcBef>
              <a:spcAft>
                <a:spcPct val="0"/>
              </a:spcAft>
            </a:pPr>
            <a:r>
              <a:rPr lang="en-US" sz="1200" i="1" smtClean="0">
                <a:solidFill>
                  <a:srgbClr val="000000"/>
                </a:solidFill>
                <a:ea typeface="ＭＳ Ｐゴシック" pitchFamily="34" charset="-128"/>
              </a:rPr>
              <a:t>Protocol Reference:  Section 9.4 </a:t>
            </a:r>
          </a:p>
          <a:p>
            <a:pPr algn="r" eaLnBrk="1" fontAlgn="base" hangingPunct="1">
              <a:spcBef>
                <a:spcPct val="50000"/>
              </a:spcBef>
              <a:spcAft>
                <a:spcPct val="0"/>
              </a:spcAft>
            </a:pPr>
            <a:endParaRPr lang="en-US" sz="1200" i="1" smtClean="0">
              <a:solidFill>
                <a:srgbClr val="000000"/>
              </a:solidFill>
              <a:ea typeface="ＭＳ Ｐゴシック" pitchFamily="34" charset="-128"/>
            </a:endParaRPr>
          </a:p>
        </p:txBody>
      </p:sp>
      <p:cxnSp>
        <p:nvCxnSpPr>
          <p:cNvPr id="22543" name="AutoShape 20"/>
          <p:cNvCxnSpPr>
            <a:cxnSpLocks noChangeShapeType="1"/>
          </p:cNvCxnSpPr>
          <p:nvPr/>
        </p:nvCxnSpPr>
        <p:spPr bwMode="auto">
          <a:xfrm>
            <a:off x="4038600" y="2514600"/>
            <a:ext cx="5476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636454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2D6CA1A-2A77-444A-80F8-8398382EFF27}" type="slidenum">
              <a:rPr lang="en-US" smtClean="0">
                <a:solidFill>
                  <a:srgbClr val="000000"/>
                </a:solidFill>
                <a:ea typeface="ＭＳ Ｐゴシック" pitchFamily="34" charset="-128"/>
              </a:rPr>
              <a:pPr fontAlgn="base">
                <a:spcBef>
                  <a:spcPct val="0"/>
                </a:spcBef>
                <a:spcAft>
                  <a:spcPct val="0"/>
                </a:spcAft>
                <a:defRPr/>
              </a:pPr>
              <a:t>48</a:t>
            </a:fld>
            <a:endParaRPr lang="en-US" smtClean="0">
              <a:solidFill>
                <a:srgbClr val="000000"/>
              </a:solidFill>
              <a:ea typeface="ＭＳ Ｐゴシック" pitchFamily="34" charset="-128"/>
            </a:endParaRPr>
          </a:p>
        </p:txBody>
      </p:sp>
      <p:sp>
        <p:nvSpPr>
          <p:cNvPr id="23555" name="Text Box 2"/>
          <p:cNvSpPr txBox="1">
            <a:spLocks noChangeArrowheads="1"/>
          </p:cNvSpPr>
          <p:nvPr/>
        </p:nvSpPr>
        <p:spPr bwMode="auto">
          <a:xfrm>
            <a:off x="457200" y="3048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Sexually Transmitted Infections and Reproductive Tract Infections</a:t>
            </a:r>
          </a:p>
        </p:txBody>
      </p:sp>
      <p:sp>
        <p:nvSpPr>
          <p:cNvPr id="23556" name="Text Box 3"/>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3557" name="AutoShape 4"/>
          <p:cNvSpPr>
            <a:spLocks noChangeArrowheads="1"/>
          </p:cNvSpPr>
          <p:nvPr/>
        </p:nvSpPr>
        <p:spPr bwMode="auto">
          <a:xfrm>
            <a:off x="685800" y="1752600"/>
            <a:ext cx="4038600" cy="2819400"/>
          </a:xfrm>
          <a:prstGeom prst="homePlate">
            <a:avLst>
              <a:gd name="adj" fmla="val 40738"/>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3558" name="Rectangle 5"/>
          <p:cNvSpPr>
            <a:spLocks noChangeArrowheads="1"/>
          </p:cNvSpPr>
          <p:nvPr/>
        </p:nvSpPr>
        <p:spPr bwMode="auto">
          <a:xfrm>
            <a:off x="914400" y="1981200"/>
            <a:ext cx="312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smtClean="0">
                <a:solidFill>
                  <a:srgbClr val="000000"/>
                </a:solidFill>
                <a:ea typeface="ＭＳ Ｐゴシック" pitchFamily="34" charset="-128"/>
                <a:cs typeface="Arial" charset="0"/>
              </a:rPr>
              <a:t>CONTINUE product, unless other product hold guidelines apply.  </a:t>
            </a:r>
          </a:p>
          <a:p>
            <a:pPr algn="ctr" fontAlgn="base">
              <a:spcBef>
                <a:spcPct val="0"/>
              </a:spcBef>
              <a:spcAft>
                <a:spcPct val="0"/>
              </a:spcAft>
            </a:pPr>
            <a:endParaRPr lang="en-US" b="1" smtClean="0">
              <a:solidFill>
                <a:srgbClr val="000000"/>
              </a:solidFill>
              <a:ea typeface="ＭＳ Ｐゴシック" pitchFamily="34" charset="-128"/>
              <a:cs typeface="Arial" charset="0"/>
            </a:endParaRPr>
          </a:p>
          <a:p>
            <a:pPr algn="ctr" fontAlgn="base">
              <a:spcBef>
                <a:spcPct val="0"/>
              </a:spcBef>
              <a:spcAft>
                <a:spcPct val="0"/>
              </a:spcAft>
            </a:pPr>
            <a:r>
              <a:rPr lang="en-US" b="1" smtClean="0">
                <a:solidFill>
                  <a:srgbClr val="000000"/>
                </a:solidFill>
                <a:ea typeface="ＭＳ Ｐゴシック" pitchFamily="34" charset="-128"/>
                <a:cs typeface="Arial" charset="0"/>
              </a:rPr>
              <a:t>Consult the PSRT if a temporary hold is deemed necessary and instituted by the IoR/designee.</a:t>
            </a:r>
          </a:p>
        </p:txBody>
      </p:sp>
      <p:sp>
        <p:nvSpPr>
          <p:cNvPr id="23559" name="Text Box 6"/>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smtClean="0">
                <a:solidFill>
                  <a:srgbClr val="000000"/>
                </a:solidFill>
                <a:ea typeface="ＭＳ Ｐゴシック" pitchFamily="34" charset="-128"/>
              </a:rPr>
              <a:t>Protocol Reference:  Section 9.5</a:t>
            </a:r>
          </a:p>
        </p:txBody>
      </p:sp>
      <p:cxnSp>
        <p:nvCxnSpPr>
          <p:cNvPr id="23560" name="AutoShape 12"/>
          <p:cNvCxnSpPr>
            <a:cxnSpLocks noChangeShapeType="1"/>
          </p:cNvCxnSpPr>
          <p:nvPr/>
        </p:nvCxnSpPr>
        <p:spPr bwMode="auto">
          <a:xfrm>
            <a:off x="4800600" y="3200400"/>
            <a:ext cx="8382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1" name="TextBox 3"/>
          <p:cNvSpPr txBox="1">
            <a:spLocks noChangeArrowheads="1"/>
          </p:cNvSpPr>
          <p:nvPr/>
        </p:nvSpPr>
        <p:spPr bwMode="auto">
          <a:xfrm>
            <a:off x="952500" y="4876800"/>
            <a:ext cx="681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600" b="1" smtClean="0">
                <a:solidFill>
                  <a:srgbClr val="000000"/>
                </a:solidFill>
                <a:ea typeface="ＭＳ Ｐゴシック" pitchFamily="34" charset="-128"/>
              </a:rPr>
              <a:t>*Treat per CDC guidelines, using observed single dose regimens whenever possible.</a:t>
            </a:r>
          </a:p>
        </p:txBody>
      </p:sp>
      <p:sp>
        <p:nvSpPr>
          <p:cNvPr id="23562" name="Rounded Rectangle 1"/>
          <p:cNvSpPr>
            <a:spLocks noChangeArrowheads="1"/>
          </p:cNvSpPr>
          <p:nvPr/>
        </p:nvSpPr>
        <p:spPr bwMode="auto">
          <a:xfrm>
            <a:off x="5708650" y="2133600"/>
            <a:ext cx="2668588" cy="2209800"/>
          </a:xfrm>
          <a:prstGeom prst="roundRect">
            <a:avLst>
              <a:gd name="adj" fmla="val 16667"/>
            </a:avLst>
          </a:prstGeom>
          <a:solidFill>
            <a:schemeClr val="accent1"/>
          </a:solidFill>
          <a:ln w="9525" algn="ctr">
            <a:solidFill>
              <a:schemeClr val="tx1"/>
            </a:solidFill>
            <a:round/>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3563" name="Rectangle 9"/>
          <p:cNvSpPr>
            <a:spLocks noChangeArrowheads="1"/>
          </p:cNvSpPr>
          <p:nvPr/>
        </p:nvSpPr>
        <p:spPr bwMode="auto">
          <a:xfrm>
            <a:off x="5867400" y="2360613"/>
            <a:ext cx="2286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600" b="1" smtClean="0">
                <a:solidFill>
                  <a:srgbClr val="000000"/>
                </a:solidFill>
                <a:ea typeface="ＭＳ Ｐゴシック" pitchFamily="34" charset="-128"/>
                <a:cs typeface="Arial" charset="0"/>
              </a:rPr>
              <a:t>Vaginally applied medications should not be used whenever possible, and oral or parenteral medications should be used instead.</a:t>
            </a:r>
          </a:p>
        </p:txBody>
      </p:sp>
    </p:spTree>
    <p:custDataLst>
      <p:tags r:id="rId1"/>
    </p:custDataLst>
    <p:extLst>
      <p:ext uri="{BB962C8B-B14F-4D97-AF65-F5344CB8AC3E}">
        <p14:creationId xmlns:p14="http://schemas.microsoft.com/office/powerpoint/2010/main" val="4000905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0BFE677-D91F-4798-B805-0A977584B1A8}" type="slidenum">
              <a:rPr lang="en-US" smtClean="0">
                <a:solidFill>
                  <a:srgbClr val="000000"/>
                </a:solidFill>
                <a:ea typeface="ＭＳ Ｐゴシック" pitchFamily="34" charset="-128"/>
              </a:rPr>
              <a:pPr fontAlgn="base">
                <a:spcBef>
                  <a:spcPct val="0"/>
                </a:spcBef>
                <a:spcAft>
                  <a:spcPct val="0"/>
                </a:spcAft>
                <a:defRPr/>
              </a:pPr>
              <a:t>49</a:t>
            </a:fld>
            <a:endParaRPr lang="en-US" smtClean="0">
              <a:solidFill>
                <a:srgbClr val="000000"/>
              </a:solidFill>
              <a:ea typeface="ＭＳ Ｐゴシック" pitchFamily="34" charset="-128"/>
            </a:endParaRPr>
          </a:p>
        </p:txBody>
      </p:sp>
      <p:sp>
        <p:nvSpPr>
          <p:cNvPr id="24579" name="Text Box 2"/>
          <p:cNvSpPr txBox="1">
            <a:spLocks noChangeArrowheads="1"/>
          </p:cNvSpPr>
          <p:nvPr/>
        </p:nvSpPr>
        <p:spPr bwMode="auto">
          <a:xfrm>
            <a:off x="457200" y="3048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Superficial epithelial disruption (abrasion/ peeling)</a:t>
            </a:r>
          </a:p>
        </p:txBody>
      </p:sp>
      <p:sp>
        <p:nvSpPr>
          <p:cNvPr id="24580" name="Text Box 3"/>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4581" name="AutoShape 4"/>
          <p:cNvSpPr>
            <a:spLocks noChangeArrowheads="1"/>
          </p:cNvSpPr>
          <p:nvPr/>
        </p:nvSpPr>
        <p:spPr bwMode="auto">
          <a:xfrm>
            <a:off x="533400" y="1947863"/>
            <a:ext cx="2743200" cy="1785937"/>
          </a:xfrm>
          <a:prstGeom prst="homePlate">
            <a:avLst>
              <a:gd name="adj" fmla="val 45831"/>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4582" name="Rectangle 5"/>
          <p:cNvSpPr>
            <a:spLocks noChangeArrowheads="1"/>
          </p:cNvSpPr>
          <p:nvPr/>
        </p:nvSpPr>
        <p:spPr bwMode="auto">
          <a:xfrm>
            <a:off x="457200" y="2312719"/>
            <a:ext cx="243998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dirty="0" smtClean="0">
                <a:solidFill>
                  <a:srgbClr val="000000"/>
                </a:solidFill>
                <a:ea typeface="ＭＳ Ｐゴシック" pitchFamily="34" charset="-128"/>
                <a:cs typeface="Arial" charset="0"/>
              </a:rPr>
              <a:t>CONTINUE product.</a:t>
            </a:r>
          </a:p>
          <a:p>
            <a:pPr algn="ctr" fontAlgn="base">
              <a:spcBef>
                <a:spcPct val="0"/>
              </a:spcBef>
              <a:spcAft>
                <a:spcPct val="0"/>
              </a:spcAft>
            </a:pPr>
            <a:endParaRPr lang="en-US" b="1" dirty="0" smtClean="0">
              <a:solidFill>
                <a:srgbClr val="000000"/>
              </a:solidFill>
              <a:ea typeface="ＭＳ Ｐゴシック" pitchFamily="34" charset="-128"/>
              <a:cs typeface="Arial" charset="0"/>
            </a:endParaRPr>
          </a:p>
          <a:p>
            <a:pPr algn="ctr" fontAlgn="base">
              <a:spcBef>
                <a:spcPct val="0"/>
              </a:spcBef>
              <a:spcAft>
                <a:spcPct val="0"/>
              </a:spcAft>
            </a:pPr>
            <a:r>
              <a:rPr lang="en-US" sz="1600" b="1" dirty="0" smtClean="0">
                <a:solidFill>
                  <a:srgbClr val="000000"/>
                </a:solidFill>
                <a:ea typeface="ＭＳ Ｐゴシック" pitchFamily="34" charset="-128"/>
                <a:cs typeface="Arial" charset="0"/>
              </a:rPr>
              <a:t>Perform naked eye exam.</a:t>
            </a:r>
          </a:p>
        </p:txBody>
      </p:sp>
      <p:sp>
        <p:nvSpPr>
          <p:cNvPr id="24583" name="Text Box 6"/>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dirty="0" smtClean="0">
                <a:solidFill>
                  <a:srgbClr val="000000"/>
                </a:solidFill>
                <a:ea typeface="ＭＳ Ｐゴシック" pitchFamily="34" charset="-128"/>
              </a:rPr>
              <a:t>Protocol Reference:  Section 9.5</a:t>
            </a:r>
          </a:p>
        </p:txBody>
      </p:sp>
      <p:cxnSp>
        <p:nvCxnSpPr>
          <p:cNvPr id="24584" name="AutoShape 20"/>
          <p:cNvCxnSpPr>
            <a:cxnSpLocks noChangeShapeType="1"/>
          </p:cNvCxnSpPr>
          <p:nvPr/>
        </p:nvCxnSpPr>
        <p:spPr bwMode="auto">
          <a:xfrm>
            <a:off x="3352800" y="2855913"/>
            <a:ext cx="533400"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5" name="AutoShape 14"/>
          <p:cNvSpPr>
            <a:spLocks noChangeArrowheads="1"/>
          </p:cNvSpPr>
          <p:nvPr/>
        </p:nvSpPr>
        <p:spPr bwMode="auto">
          <a:xfrm>
            <a:off x="6715125" y="1979613"/>
            <a:ext cx="1971675" cy="1804987"/>
          </a:xfrm>
          <a:prstGeom prst="hexagon">
            <a:avLst>
              <a:gd name="adj" fmla="val 28859"/>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4586" name="Rectangle 5"/>
          <p:cNvSpPr>
            <a:spLocks noChangeArrowheads="1"/>
          </p:cNvSpPr>
          <p:nvPr/>
        </p:nvSpPr>
        <p:spPr bwMode="auto">
          <a:xfrm>
            <a:off x="6899275" y="2147888"/>
            <a:ext cx="1601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dirty="0" smtClean="0">
                <a:solidFill>
                  <a:srgbClr val="000000"/>
                </a:solidFill>
                <a:ea typeface="ＭＳ Ｐゴシック" pitchFamily="34" charset="-128"/>
                <a:cs typeface="Arial" charset="0"/>
              </a:rPr>
              <a:t>If condition worsens, temporarily HOLD product and consult the PSRT</a:t>
            </a:r>
          </a:p>
        </p:txBody>
      </p:sp>
      <p:grpSp>
        <p:nvGrpSpPr>
          <p:cNvPr id="24587" name="Group 3"/>
          <p:cNvGrpSpPr>
            <a:grpSpLocks/>
          </p:cNvGrpSpPr>
          <p:nvPr/>
        </p:nvGrpSpPr>
        <p:grpSpPr bwMode="auto">
          <a:xfrm>
            <a:off x="3771900" y="1492250"/>
            <a:ext cx="2460625" cy="2457450"/>
            <a:chOff x="3556000" y="3429000"/>
            <a:chExt cx="2193925" cy="2190548"/>
          </a:xfrm>
        </p:grpSpPr>
        <p:sp>
          <p:nvSpPr>
            <p:cNvPr id="24594" name="AutoShape 2"/>
            <p:cNvSpPr>
              <a:spLocks noChangeArrowheads="1"/>
            </p:cNvSpPr>
            <p:nvPr/>
          </p:nvSpPr>
          <p:spPr bwMode="auto">
            <a:xfrm>
              <a:off x="3556000" y="3429000"/>
              <a:ext cx="2193925" cy="2190548"/>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4595" name="Rectangle 5"/>
            <p:cNvSpPr>
              <a:spLocks noChangeArrowheads="1"/>
            </p:cNvSpPr>
            <p:nvPr/>
          </p:nvSpPr>
          <p:spPr bwMode="auto">
            <a:xfrm>
              <a:off x="3883209" y="4205164"/>
              <a:ext cx="1601788" cy="85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dirty="0" smtClean="0">
                  <a:solidFill>
                    <a:srgbClr val="000000"/>
                  </a:solidFill>
                  <a:ea typeface="ＭＳ Ｐゴシック" pitchFamily="34" charset="-128"/>
                  <a:cs typeface="Arial" charset="0"/>
                </a:rPr>
                <a:t>Re-evaluate by speculum exam in 3-5 days.</a:t>
              </a:r>
            </a:p>
            <a:p>
              <a:pPr algn="ctr" fontAlgn="base">
                <a:spcBef>
                  <a:spcPct val="0"/>
                </a:spcBef>
                <a:spcAft>
                  <a:spcPct val="0"/>
                </a:spcAft>
              </a:pPr>
              <a:endParaRPr lang="en-US" sz="1400" b="1" dirty="0" smtClean="0">
                <a:solidFill>
                  <a:srgbClr val="000000"/>
                </a:solidFill>
                <a:ea typeface="ＭＳ Ｐゴシック" pitchFamily="34" charset="-128"/>
                <a:cs typeface="Arial" charset="0"/>
              </a:endParaRPr>
            </a:p>
          </p:txBody>
        </p:sp>
      </p:grpSp>
      <p:cxnSp>
        <p:nvCxnSpPr>
          <p:cNvPr id="24588" name="AutoShape 20"/>
          <p:cNvCxnSpPr>
            <a:cxnSpLocks noChangeShapeType="1"/>
          </p:cNvCxnSpPr>
          <p:nvPr/>
        </p:nvCxnSpPr>
        <p:spPr bwMode="auto">
          <a:xfrm>
            <a:off x="6194425" y="2840038"/>
            <a:ext cx="533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9" name="Rectangle 34"/>
          <p:cNvSpPr>
            <a:spLocks noChangeArrowheads="1"/>
          </p:cNvSpPr>
          <p:nvPr/>
        </p:nvSpPr>
        <p:spPr bwMode="auto">
          <a:xfrm>
            <a:off x="5219700" y="3949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yes</a:t>
            </a:r>
          </a:p>
        </p:txBody>
      </p:sp>
      <p:cxnSp>
        <p:nvCxnSpPr>
          <p:cNvPr id="24591" name="AutoShape 20"/>
          <p:cNvCxnSpPr>
            <a:cxnSpLocks noChangeShapeType="1"/>
          </p:cNvCxnSpPr>
          <p:nvPr/>
        </p:nvCxnSpPr>
        <p:spPr bwMode="auto">
          <a:xfrm>
            <a:off x="5037138" y="3889375"/>
            <a:ext cx="7937" cy="5127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2" name="AutoShape 35"/>
          <p:cNvSpPr>
            <a:spLocks noChangeArrowheads="1"/>
          </p:cNvSpPr>
          <p:nvPr/>
        </p:nvSpPr>
        <p:spPr bwMode="auto">
          <a:xfrm>
            <a:off x="4138885" y="4402138"/>
            <a:ext cx="2128837" cy="609600"/>
          </a:xfrm>
          <a:prstGeom prst="homePlate">
            <a:avLst>
              <a:gd name="adj" fmla="val 87305"/>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4593" name="Rectangle 15"/>
          <p:cNvSpPr>
            <a:spLocks noChangeArrowheads="1"/>
          </p:cNvSpPr>
          <p:nvPr/>
        </p:nvSpPr>
        <p:spPr bwMode="auto">
          <a:xfrm>
            <a:off x="4248944" y="4498975"/>
            <a:ext cx="1576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CONTINUE</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product.</a:t>
            </a:r>
          </a:p>
        </p:txBody>
      </p:sp>
      <p:sp>
        <p:nvSpPr>
          <p:cNvPr id="3" name="Rectangle 2"/>
          <p:cNvSpPr/>
          <p:nvPr/>
        </p:nvSpPr>
        <p:spPr>
          <a:xfrm>
            <a:off x="3352800" y="3953821"/>
            <a:ext cx="1468672" cy="307777"/>
          </a:xfrm>
          <a:prstGeom prst="rect">
            <a:avLst/>
          </a:prstGeom>
        </p:spPr>
        <p:txBody>
          <a:bodyPr wrap="none">
            <a:spAutoFit/>
          </a:bodyPr>
          <a:lstStyle/>
          <a:p>
            <a:pPr fontAlgn="base">
              <a:spcBef>
                <a:spcPct val="0"/>
              </a:spcBef>
              <a:spcAft>
                <a:spcPct val="0"/>
              </a:spcAft>
            </a:pPr>
            <a:r>
              <a:rPr lang="en-US" sz="1400" dirty="0" smtClean="0">
                <a:solidFill>
                  <a:srgbClr val="000000"/>
                </a:solidFill>
                <a:cs typeface="Arial" charset="0"/>
              </a:rPr>
              <a:t>Has it resolved?</a:t>
            </a:r>
          </a:p>
        </p:txBody>
      </p:sp>
    </p:spTree>
    <p:custDataLst>
      <p:tags r:id="rId1"/>
    </p:custDataLst>
    <p:extLst>
      <p:ext uri="{BB962C8B-B14F-4D97-AF65-F5344CB8AC3E}">
        <p14:creationId xmlns:p14="http://schemas.microsoft.com/office/powerpoint/2010/main" val="212386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Baseline Medical History:</a:t>
            </a:r>
            <a:br>
              <a:rPr lang="en-US" dirty="0"/>
            </a:br>
            <a:r>
              <a:rPr lang="en-US" dirty="0" smtClean="0"/>
              <a:t>How?</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756438728"/>
              </p:ext>
            </p:extLst>
          </p:nvPr>
        </p:nvGraphicFramePr>
        <p:xfrm>
          <a:off x="465138" y="2065338"/>
          <a:ext cx="8434387" cy="10531475"/>
        </p:xfrm>
        <a:graphic>
          <a:graphicData uri="http://schemas.openxmlformats.org/presentationml/2006/ole">
            <mc:AlternateContent xmlns:mc="http://schemas.openxmlformats.org/markup-compatibility/2006">
              <mc:Choice xmlns:v="urn:schemas-microsoft-com:vml" Requires="v">
                <p:oleObj spid="_x0000_s1063" name="Document" r:id="rId5" imgW="6302481" imgH="7869346" progId="Word.Document.12">
                  <p:embed/>
                </p:oleObj>
              </mc:Choice>
              <mc:Fallback>
                <p:oleObj name="Document" r:id="rId5" imgW="6302481" imgH="7869346" progId="Word.Document.12">
                  <p:embed/>
                  <p:pic>
                    <p:nvPicPr>
                      <p:cNvPr id="0" name=""/>
                      <p:cNvPicPr/>
                      <p:nvPr/>
                    </p:nvPicPr>
                    <p:blipFill>
                      <a:blip r:embed="rId6"/>
                      <a:stretch>
                        <a:fillRect/>
                      </a:stretch>
                    </p:blipFill>
                    <p:spPr>
                      <a:xfrm>
                        <a:off x="465138" y="2065338"/>
                        <a:ext cx="8434387" cy="10531475"/>
                      </a:xfrm>
                      <a:prstGeom prst="rect">
                        <a:avLst/>
                      </a:prstGeom>
                    </p:spPr>
                  </p:pic>
                </p:oleObj>
              </mc:Fallback>
            </mc:AlternateContent>
          </a:graphicData>
        </a:graphic>
      </p:graphicFrame>
      <p:sp>
        <p:nvSpPr>
          <p:cNvPr id="6" name="Rectangle 5"/>
          <p:cNvSpPr/>
          <p:nvPr/>
        </p:nvSpPr>
        <p:spPr>
          <a:xfrm>
            <a:off x="533400" y="1531799"/>
            <a:ext cx="7848600" cy="369332"/>
          </a:xfrm>
          <a:prstGeom prst="rect">
            <a:avLst/>
          </a:prstGeom>
        </p:spPr>
        <p:txBody>
          <a:bodyPr wrap="square">
            <a:spAutoFit/>
          </a:bodyPr>
          <a:lstStyle/>
          <a:p>
            <a:pPr algn="ctr"/>
            <a:r>
              <a:rPr lang="en-US" b="1" dirty="0" smtClean="0"/>
              <a:t>Baseline </a:t>
            </a:r>
            <a:r>
              <a:rPr lang="en-US" b="1" dirty="0"/>
              <a:t>Medical History Questions Sheet</a:t>
            </a:r>
            <a:endParaRPr lang="en-US" dirty="0"/>
          </a:p>
        </p:txBody>
      </p:sp>
    </p:spTree>
    <p:extLst>
      <p:ext uri="{BB962C8B-B14F-4D97-AF65-F5344CB8AC3E}">
        <p14:creationId xmlns:p14="http://schemas.microsoft.com/office/powerpoint/2010/main" val="325364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4"/>
          <p:cNvSpPr>
            <a:spLocks noChangeArrowheads="1"/>
          </p:cNvSpPr>
          <p:nvPr/>
        </p:nvSpPr>
        <p:spPr bwMode="auto">
          <a:xfrm>
            <a:off x="6970547" y="1639867"/>
            <a:ext cx="1733551" cy="1876112"/>
          </a:xfrm>
          <a:prstGeom prst="hexagon">
            <a:avLst>
              <a:gd name="adj" fmla="val 28871"/>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5602" name="AutoShape 35"/>
          <p:cNvSpPr>
            <a:spLocks noChangeArrowheads="1"/>
          </p:cNvSpPr>
          <p:nvPr/>
        </p:nvSpPr>
        <p:spPr bwMode="auto">
          <a:xfrm>
            <a:off x="4343400" y="5500172"/>
            <a:ext cx="2133600" cy="582613"/>
          </a:xfrm>
          <a:prstGeom prst="homePlate">
            <a:avLst>
              <a:gd name="adj" fmla="val 87348"/>
            </a:avLst>
          </a:prstGeom>
          <a:solidFill>
            <a:srgbClr val="CCFFCC"/>
          </a:solidFill>
          <a:ln w="9525">
            <a:solidFill>
              <a:srgbClr val="000000"/>
            </a:solidFill>
            <a:miter lim="800000"/>
            <a:headEnd/>
            <a:tailEnd/>
          </a:ln>
        </p:spPr>
        <p:txBody>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Has the AE reoccurred?</a:t>
            </a:r>
          </a:p>
        </p:txBody>
      </p:sp>
      <p:sp>
        <p:nvSpPr>
          <p:cNvPr id="25603" name="AutoShape 14"/>
          <p:cNvSpPr>
            <a:spLocks noChangeArrowheads="1"/>
          </p:cNvSpPr>
          <p:nvPr/>
        </p:nvSpPr>
        <p:spPr bwMode="auto">
          <a:xfrm>
            <a:off x="76200" y="865188"/>
            <a:ext cx="3267075" cy="2913062"/>
          </a:xfrm>
          <a:prstGeom prst="hexagon">
            <a:avLst>
              <a:gd name="adj" fmla="val 28879"/>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cxnSp>
        <p:nvCxnSpPr>
          <p:cNvPr id="25604" name="AutoShape 20"/>
          <p:cNvCxnSpPr>
            <a:cxnSpLocks noChangeShapeType="1"/>
            <a:stCxn id="25602" idx="3"/>
            <a:endCxn id="25630" idx="2"/>
          </p:cNvCxnSpPr>
          <p:nvPr/>
        </p:nvCxnSpPr>
        <p:spPr bwMode="auto">
          <a:xfrm flipV="1">
            <a:off x="6477000" y="5595938"/>
            <a:ext cx="738465" cy="19554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05" name="AutoShape 35"/>
          <p:cNvSpPr>
            <a:spLocks noChangeArrowheads="1"/>
          </p:cNvSpPr>
          <p:nvPr/>
        </p:nvSpPr>
        <p:spPr bwMode="auto">
          <a:xfrm>
            <a:off x="782638" y="4676775"/>
            <a:ext cx="2128837" cy="609600"/>
          </a:xfrm>
          <a:prstGeom prst="homePlate">
            <a:avLst>
              <a:gd name="adj" fmla="val 87305"/>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560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EEE8406-690E-4A63-8601-D13CA88B24F9}" type="slidenum">
              <a:rPr lang="en-US" smtClean="0">
                <a:solidFill>
                  <a:srgbClr val="000000"/>
                </a:solidFill>
                <a:ea typeface="ＭＳ Ｐゴシック" pitchFamily="34" charset="-128"/>
              </a:rPr>
              <a:pPr fontAlgn="base">
                <a:spcBef>
                  <a:spcPct val="0"/>
                </a:spcBef>
                <a:spcAft>
                  <a:spcPct val="0"/>
                </a:spcAft>
                <a:defRPr/>
              </a:pPr>
              <a:t>50</a:t>
            </a:fld>
            <a:endParaRPr lang="en-US" smtClean="0">
              <a:solidFill>
                <a:srgbClr val="000000"/>
              </a:solidFill>
              <a:ea typeface="ＭＳ Ｐゴシック" pitchFamily="34" charset="-128"/>
            </a:endParaRPr>
          </a:p>
        </p:txBody>
      </p:sp>
      <p:sp>
        <p:nvSpPr>
          <p:cNvPr id="25607" name="Text Box 6"/>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5608" name="Text Box 7"/>
          <p:cNvSpPr txBox="1">
            <a:spLocks noChangeArrowheads="1"/>
          </p:cNvSpPr>
          <p:nvPr/>
        </p:nvSpPr>
        <p:spPr bwMode="auto">
          <a:xfrm>
            <a:off x="3155950" y="1981200"/>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no</a:t>
            </a:r>
          </a:p>
        </p:txBody>
      </p:sp>
      <p:sp>
        <p:nvSpPr>
          <p:cNvPr id="25609" name="AutoShape 14"/>
          <p:cNvSpPr>
            <a:spLocks noChangeArrowheads="1"/>
          </p:cNvSpPr>
          <p:nvPr/>
        </p:nvSpPr>
        <p:spPr bwMode="auto">
          <a:xfrm>
            <a:off x="3897312" y="1346200"/>
            <a:ext cx="2413001" cy="2233613"/>
          </a:xfrm>
          <a:prstGeom prst="hexagon">
            <a:avLst>
              <a:gd name="adj" fmla="val 28871"/>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5610" name="Rectangle 15"/>
          <p:cNvSpPr>
            <a:spLocks noChangeArrowheads="1"/>
          </p:cNvSpPr>
          <p:nvPr/>
        </p:nvSpPr>
        <p:spPr bwMode="auto">
          <a:xfrm>
            <a:off x="7063207" y="1953023"/>
            <a:ext cx="1576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Continue to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HOLD product.</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CONSULT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PSRT regarding permanent discontinuation</a:t>
            </a:r>
          </a:p>
          <a:p>
            <a:pPr algn="ctr" fontAlgn="base">
              <a:spcBef>
                <a:spcPct val="0"/>
              </a:spcBef>
              <a:spcAft>
                <a:spcPct val="0"/>
              </a:spcAft>
            </a:pPr>
            <a:endParaRPr lang="en-US" sz="1200" b="1" dirty="0" smtClean="0">
              <a:solidFill>
                <a:srgbClr val="000000"/>
              </a:solidFill>
              <a:ea typeface="ＭＳ Ｐゴシック" pitchFamily="34" charset="-128"/>
              <a:cs typeface="Arial" charset="0"/>
            </a:endParaRPr>
          </a:p>
        </p:txBody>
      </p:sp>
      <p:sp>
        <p:nvSpPr>
          <p:cNvPr id="25611" name="Text Box 19"/>
          <p:cNvSpPr txBox="1">
            <a:spLocks noChangeArrowheads="1"/>
          </p:cNvSpPr>
          <p:nvPr/>
        </p:nvSpPr>
        <p:spPr bwMode="auto">
          <a:xfrm>
            <a:off x="5562600" y="6308725"/>
            <a:ext cx="342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endParaRPr lang="en-US" sz="1200" i="1" dirty="0" smtClean="0">
              <a:solidFill>
                <a:srgbClr val="000000"/>
              </a:solidFill>
              <a:ea typeface="ＭＳ Ｐゴシック" pitchFamily="34" charset="-128"/>
            </a:endParaRPr>
          </a:p>
          <a:p>
            <a:pPr algn="r" eaLnBrk="1" fontAlgn="base" hangingPunct="1">
              <a:spcBef>
                <a:spcPct val="50000"/>
              </a:spcBef>
              <a:spcAft>
                <a:spcPct val="0"/>
              </a:spcAft>
            </a:pPr>
            <a:r>
              <a:rPr lang="en-US" sz="1200" i="1" dirty="0" smtClean="0">
                <a:solidFill>
                  <a:srgbClr val="000000"/>
                </a:solidFill>
                <a:ea typeface="ＭＳ Ｐゴシック" pitchFamily="34" charset="-128"/>
              </a:rPr>
              <a:t>Protocol Reference:  Section 9.5 </a:t>
            </a:r>
          </a:p>
          <a:p>
            <a:pPr algn="r" eaLnBrk="1" fontAlgn="base" hangingPunct="1">
              <a:spcBef>
                <a:spcPct val="50000"/>
              </a:spcBef>
              <a:spcAft>
                <a:spcPct val="0"/>
              </a:spcAft>
            </a:pPr>
            <a:endParaRPr lang="en-US" sz="1200" i="1" dirty="0" smtClean="0">
              <a:solidFill>
                <a:srgbClr val="000000"/>
              </a:solidFill>
              <a:ea typeface="ＭＳ Ｐゴシック" pitchFamily="34" charset="-128"/>
            </a:endParaRPr>
          </a:p>
        </p:txBody>
      </p:sp>
      <p:cxnSp>
        <p:nvCxnSpPr>
          <p:cNvPr id="25612" name="AutoShape 20"/>
          <p:cNvCxnSpPr>
            <a:cxnSpLocks noChangeShapeType="1"/>
          </p:cNvCxnSpPr>
          <p:nvPr/>
        </p:nvCxnSpPr>
        <p:spPr bwMode="auto">
          <a:xfrm flipV="1">
            <a:off x="3295650" y="2281238"/>
            <a:ext cx="74295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3" name="AutoShape 20"/>
          <p:cNvCxnSpPr>
            <a:cxnSpLocks noChangeShapeType="1"/>
          </p:cNvCxnSpPr>
          <p:nvPr/>
        </p:nvCxnSpPr>
        <p:spPr bwMode="auto">
          <a:xfrm>
            <a:off x="1641475" y="3773488"/>
            <a:ext cx="0" cy="903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4" name="Text Box 7"/>
          <p:cNvSpPr txBox="1">
            <a:spLocks noChangeArrowheads="1"/>
          </p:cNvSpPr>
          <p:nvPr/>
        </p:nvSpPr>
        <p:spPr bwMode="auto">
          <a:xfrm>
            <a:off x="1535113" y="4010025"/>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yes</a:t>
            </a:r>
          </a:p>
        </p:txBody>
      </p:sp>
      <p:sp>
        <p:nvSpPr>
          <p:cNvPr id="25615" name="Rectangle 15"/>
          <p:cNvSpPr>
            <a:spLocks noChangeArrowheads="1"/>
          </p:cNvSpPr>
          <p:nvPr/>
        </p:nvSpPr>
        <p:spPr bwMode="auto">
          <a:xfrm>
            <a:off x="869950" y="4751388"/>
            <a:ext cx="1576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RESUME </a:t>
            </a:r>
          </a:p>
          <a:p>
            <a:pPr algn="ctr" fontAlgn="base">
              <a:spcBef>
                <a:spcPct val="0"/>
              </a:spcBef>
              <a:spcAft>
                <a:spcPct val="0"/>
              </a:spcAft>
            </a:pPr>
            <a:r>
              <a:rPr lang="en-US" sz="1200" b="1" smtClean="0">
                <a:solidFill>
                  <a:srgbClr val="000000"/>
                </a:solidFill>
                <a:ea typeface="ＭＳ Ｐゴシック" pitchFamily="34" charset="-128"/>
                <a:cs typeface="Arial" charset="0"/>
              </a:rPr>
              <a:t>product.</a:t>
            </a:r>
          </a:p>
        </p:txBody>
      </p:sp>
      <p:sp>
        <p:nvSpPr>
          <p:cNvPr id="25616" name="Text Box 2"/>
          <p:cNvSpPr txBox="1">
            <a:spLocks noChangeArrowheads="1"/>
          </p:cNvSpPr>
          <p:nvPr/>
        </p:nvSpPr>
        <p:spPr bwMode="auto">
          <a:xfrm>
            <a:off x="457200" y="2159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Deep epithelial disruption</a:t>
            </a:r>
          </a:p>
        </p:txBody>
      </p:sp>
      <p:sp>
        <p:nvSpPr>
          <p:cNvPr id="25618" name="TextBox 42"/>
          <p:cNvSpPr txBox="1">
            <a:spLocks noChangeArrowheads="1"/>
          </p:cNvSpPr>
          <p:nvPr/>
        </p:nvSpPr>
        <p:spPr bwMode="auto">
          <a:xfrm>
            <a:off x="4222750" y="1492970"/>
            <a:ext cx="17367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b="1" dirty="0">
                <a:solidFill>
                  <a:srgbClr val="000000"/>
                </a:solidFill>
                <a:ea typeface="ＭＳ Ｐゴシック" pitchFamily="34" charset="-128"/>
              </a:rPr>
              <a:t>Continue to </a:t>
            </a:r>
          </a:p>
          <a:p>
            <a:pPr algn="ctr" fontAlgn="base">
              <a:spcBef>
                <a:spcPct val="0"/>
              </a:spcBef>
              <a:spcAft>
                <a:spcPct val="0"/>
              </a:spcAft>
            </a:pPr>
            <a:r>
              <a:rPr lang="en-US" sz="1200" b="1" dirty="0">
                <a:solidFill>
                  <a:srgbClr val="000000"/>
                </a:solidFill>
                <a:ea typeface="ＭＳ Ｐゴシック" pitchFamily="34" charset="-128"/>
              </a:rPr>
              <a:t>HOLD product.</a:t>
            </a:r>
          </a:p>
          <a:p>
            <a:pPr algn="ctr" fontAlgn="base">
              <a:spcBef>
                <a:spcPct val="0"/>
              </a:spcBef>
              <a:spcAft>
                <a:spcPct val="0"/>
              </a:spcAft>
            </a:pPr>
            <a:r>
              <a:rPr lang="en-US" sz="1200" b="1" dirty="0">
                <a:solidFill>
                  <a:srgbClr val="000000"/>
                </a:solidFill>
                <a:ea typeface="ＭＳ Ｐゴシック" pitchFamily="34" charset="-128"/>
              </a:rPr>
              <a:t>CONSULT </a:t>
            </a:r>
          </a:p>
          <a:p>
            <a:pPr algn="ctr" fontAlgn="base">
              <a:spcBef>
                <a:spcPct val="0"/>
              </a:spcBef>
              <a:spcAft>
                <a:spcPct val="0"/>
              </a:spcAft>
            </a:pPr>
            <a:r>
              <a:rPr lang="en-US" sz="1200" b="1" dirty="0">
                <a:solidFill>
                  <a:srgbClr val="000000"/>
                </a:solidFill>
                <a:ea typeface="ＭＳ Ｐゴシック" pitchFamily="34" charset="-128"/>
              </a:rPr>
              <a:t>PSRT.  Treat per local standard of care.</a:t>
            </a:r>
          </a:p>
          <a:p>
            <a:pPr algn="ctr" eaLnBrk="1" fontAlgn="base" hangingPunct="1">
              <a:spcBef>
                <a:spcPct val="0"/>
              </a:spcBef>
              <a:spcAft>
                <a:spcPct val="0"/>
              </a:spcAft>
            </a:pPr>
            <a:endParaRPr lang="en-US" sz="1200" b="1" dirty="0" smtClean="0">
              <a:solidFill>
                <a:srgbClr val="000000"/>
              </a:solidFill>
              <a:ea typeface="ＭＳ Ｐゴシック" pitchFamily="34" charset="-128"/>
            </a:endParaRPr>
          </a:p>
          <a:p>
            <a:pPr algn="ctr" eaLnBrk="1" fontAlgn="base" hangingPunct="1">
              <a:spcBef>
                <a:spcPct val="0"/>
              </a:spcBef>
              <a:spcAft>
                <a:spcPct val="0"/>
              </a:spcAft>
            </a:pPr>
            <a:r>
              <a:rPr lang="en-US" sz="1200" b="1" dirty="0" smtClean="0">
                <a:solidFill>
                  <a:srgbClr val="000000"/>
                </a:solidFill>
                <a:ea typeface="ＭＳ Ｐゴシック" pitchFamily="34" charset="-128"/>
              </a:rPr>
              <a:t>Re-evaluate within 2-3 days.</a:t>
            </a:r>
          </a:p>
          <a:p>
            <a:pPr algn="ctr" eaLnBrk="1" fontAlgn="base" hangingPunct="1">
              <a:spcBef>
                <a:spcPct val="0"/>
              </a:spcBef>
              <a:spcAft>
                <a:spcPct val="0"/>
              </a:spcAft>
            </a:pPr>
            <a:endParaRPr lang="en-US" sz="1200" b="1" dirty="0" smtClean="0">
              <a:solidFill>
                <a:srgbClr val="000000"/>
              </a:solidFill>
              <a:ea typeface="ＭＳ Ｐゴシック" pitchFamily="34" charset="-128"/>
            </a:endParaRPr>
          </a:p>
          <a:p>
            <a:pPr algn="ctr" eaLnBrk="1" fontAlgn="base" hangingPunct="1">
              <a:spcBef>
                <a:spcPct val="0"/>
              </a:spcBef>
              <a:spcAft>
                <a:spcPct val="0"/>
              </a:spcAft>
            </a:pPr>
            <a:r>
              <a:rPr lang="en-US" sz="1200" b="1" dirty="0" smtClean="0">
                <a:solidFill>
                  <a:srgbClr val="000000"/>
                </a:solidFill>
                <a:ea typeface="ＭＳ Ｐゴシック" pitchFamily="34" charset="-128"/>
              </a:rPr>
              <a:t>Has the AE resolved?</a:t>
            </a:r>
          </a:p>
        </p:txBody>
      </p:sp>
      <p:sp>
        <p:nvSpPr>
          <p:cNvPr id="25619" name="Rectangle 5"/>
          <p:cNvSpPr>
            <a:spLocks noChangeArrowheads="1"/>
          </p:cNvSpPr>
          <p:nvPr/>
        </p:nvSpPr>
        <p:spPr bwMode="auto">
          <a:xfrm>
            <a:off x="762000" y="1038225"/>
            <a:ext cx="1905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dirty="0" smtClean="0">
                <a:solidFill>
                  <a:srgbClr val="000000"/>
                </a:solidFill>
                <a:ea typeface="ＭＳ Ｐゴシック" pitchFamily="34" charset="-128"/>
                <a:cs typeface="Arial" charset="0"/>
              </a:rPr>
              <a:t>Remove vaginal ring and if confirmed deep epithelial disruption by </a:t>
            </a:r>
            <a:r>
              <a:rPr lang="en-US" sz="1400" b="1" dirty="0" err="1" smtClean="0">
                <a:solidFill>
                  <a:srgbClr val="000000"/>
                </a:solidFill>
                <a:ea typeface="ＭＳ Ｐゴシック" pitchFamily="34" charset="-128"/>
                <a:cs typeface="Arial" charset="0"/>
              </a:rPr>
              <a:t>IoR</a:t>
            </a:r>
            <a:r>
              <a:rPr lang="en-US" sz="1400" b="1" dirty="0" smtClean="0">
                <a:solidFill>
                  <a:srgbClr val="000000"/>
                </a:solidFill>
                <a:ea typeface="ＭＳ Ｐゴシック" pitchFamily="34" charset="-128"/>
                <a:cs typeface="Arial" charset="0"/>
              </a:rPr>
              <a:t>/designee HOLD product.</a:t>
            </a:r>
          </a:p>
          <a:p>
            <a:pPr algn="ctr" fontAlgn="base">
              <a:spcBef>
                <a:spcPct val="0"/>
              </a:spcBef>
              <a:spcAft>
                <a:spcPct val="0"/>
              </a:spcAft>
            </a:pPr>
            <a:endParaRPr lang="en-US" sz="1400" b="1" dirty="0" smtClean="0">
              <a:solidFill>
                <a:srgbClr val="000000"/>
              </a:solidFill>
              <a:ea typeface="ＭＳ Ｐゴシック" pitchFamily="34" charset="-128"/>
              <a:cs typeface="Arial" charset="0"/>
            </a:endParaRPr>
          </a:p>
          <a:p>
            <a:pPr algn="ctr" fontAlgn="base">
              <a:spcBef>
                <a:spcPct val="0"/>
              </a:spcBef>
              <a:spcAft>
                <a:spcPct val="0"/>
              </a:spcAft>
            </a:pPr>
            <a:r>
              <a:rPr lang="en-US" sz="1400" b="1" dirty="0" smtClean="0">
                <a:solidFill>
                  <a:srgbClr val="000000"/>
                </a:solidFill>
                <a:ea typeface="ＭＳ Ｐゴシック" pitchFamily="34" charset="-128"/>
                <a:cs typeface="Arial" charset="0"/>
              </a:rPr>
              <a:t>Re-evaluate in 3-5 days.</a:t>
            </a:r>
          </a:p>
          <a:p>
            <a:pPr algn="ctr" fontAlgn="base">
              <a:spcBef>
                <a:spcPct val="0"/>
              </a:spcBef>
              <a:spcAft>
                <a:spcPct val="0"/>
              </a:spcAft>
            </a:pPr>
            <a:endParaRPr lang="en-US" sz="1400" b="1" dirty="0" smtClean="0">
              <a:solidFill>
                <a:srgbClr val="000000"/>
              </a:solidFill>
              <a:ea typeface="ＭＳ Ｐゴシック" pitchFamily="34" charset="-128"/>
              <a:cs typeface="Arial" charset="0"/>
            </a:endParaRPr>
          </a:p>
          <a:p>
            <a:pPr algn="ctr" fontAlgn="base">
              <a:spcBef>
                <a:spcPct val="0"/>
              </a:spcBef>
              <a:spcAft>
                <a:spcPct val="0"/>
              </a:spcAft>
            </a:pPr>
            <a:r>
              <a:rPr lang="en-US" sz="1400" b="1" dirty="0" smtClean="0">
                <a:solidFill>
                  <a:srgbClr val="000000"/>
                </a:solidFill>
                <a:ea typeface="ＭＳ Ｐゴシック" pitchFamily="34" charset="-128"/>
                <a:cs typeface="Arial" charset="0"/>
              </a:rPr>
              <a:t>Has the AE resolved?</a:t>
            </a:r>
          </a:p>
        </p:txBody>
      </p:sp>
      <p:sp>
        <p:nvSpPr>
          <p:cNvPr id="25620" name="Text Box 7"/>
          <p:cNvSpPr txBox="1">
            <a:spLocks noChangeArrowheads="1"/>
          </p:cNvSpPr>
          <p:nvPr/>
        </p:nvSpPr>
        <p:spPr bwMode="auto">
          <a:xfrm>
            <a:off x="4903788" y="3738062"/>
            <a:ext cx="88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dirty="0" smtClean="0">
                <a:solidFill>
                  <a:srgbClr val="000000"/>
                </a:solidFill>
                <a:ea typeface="ＭＳ Ｐゴシック" pitchFamily="34" charset="-128"/>
              </a:rPr>
              <a:t>yes</a:t>
            </a:r>
          </a:p>
        </p:txBody>
      </p:sp>
      <p:cxnSp>
        <p:nvCxnSpPr>
          <p:cNvPr id="25621" name="AutoShape 20"/>
          <p:cNvCxnSpPr>
            <a:cxnSpLocks noChangeShapeType="1"/>
          </p:cNvCxnSpPr>
          <p:nvPr/>
        </p:nvCxnSpPr>
        <p:spPr bwMode="auto">
          <a:xfrm>
            <a:off x="5122144" y="3732490"/>
            <a:ext cx="7937" cy="5127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2" name="Text Box 7"/>
          <p:cNvSpPr txBox="1">
            <a:spLocks noChangeArrowheads="1"/>
          </p:cNvSpPr>
          <p:nvPr/>
        </p:nvSpPr>
        <p:spPr bwMode="auto">
          <a:xfrm>
            <a:off x="6180557" y="2184400"/>
            <a:ext cx="88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dirty="0" smtClean="0">
                <a:solidFill>
                  <a:srgbClr val="000000"/>
                </a:solidFill>
                <a:ea typeface="ＭＳ Ｐゴシック" pitchFamily="34" charset="-128"/>
              </a:rPr>
              <a:t>no</a:t>
            </a:r>
          </a:p>
        </p:txBody>
      </p:sp>
      <p:cxnSp>
        <p:nvCxnSpPr>
          <p:cNvPr id="25623" name="AutoShape 20"/>
          <p:cNvCxnSpPr>
            <a:cxnSpLocks noChangeShapeType="1"/>
          </p:cNvCxnSpPr>
          <p:nvPr/>
        </p:nvCxnSpPr>
        <p:spPr bwMode="auto">
          <a:xfrm flipV="1">
            <a:off x="6180557" y="2554799"/>
            <a:ext cx="74295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4" name="AutoShape 35"/>
          <p:cNvSpPr>
            <a:spLocks noChangeArrowheads="1"/>
          </p:cNvSpPr>
          <p:nvPr/>
        </p:nvSpPr>
        <p:spPr bwMode="auto">
          <a:xfrm>
            <a:off x="4214813" y="4347369"/>
            <a:ext cx="2133600" cy="582612"/>
          </a:xfrm>
          <a:prstGeom prst="homePlate">
            <a:avLst>
              <a:gd name="adj" fmla="val 87349"/>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5625" name="Rectangle 15"/>
          <p:cNvSpPr>
            <a:spLocks noChangeArrowheads="1"/>
          </p:cNvSpPr>
          <p:nvPr/>
        </p:nvSpPr>
        <p:spPr bwMode="auto">
          <a:xfrm>
            <a:off x="4333950" y="4357499"/>
            <a:ext cx="1576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RESUME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product.</a:t>
            </a:r>
          </a:p>
          <a:p>
            <a:pPr algn="ctr" fontAlgn="base">
              <a:spcBef>
                <a:spcPct val="0"/>
              </a:spcBef>
              <a:spcAft>
                <a:spcPct val="0"/>
              </a:spcAft>
            </a:pPr>
            <a:endParaRPr lang="en-US" sz="1200" b="1" dirty="0" smtClean="0">
              <a:solidFill>
                <a:srgbClr val="000000"/>
              </a:solidFill>
              <a:ea typeface="ＭＳ Ｐゴシック" pitchFamily="34" charset="-128"/>
              <a:cs typeface="Arial" charset="0"/>
            </a:endParaRPr>
          </a:p>
        </p:txBody>
      </p:sp>
      <p:sp>
        <p:nvSpPr>
          <p:cNvPr id="25630" name="AutoShape 14"/>
          <p:cNvSpPr>
            <a:spLocks noChangeArrowheads="1"/>
          </p:cNvSpPr>
          <p:nvPr/>
        </p:nvSpPr>
        <p:spPr bwMode="auto">
          <a:xfrm>
            <a:off x="6950075" y="4676775"/>
            <a:ext cx="1266825" cy="919163"/>
          </a:xfrm>
          <a:prstGeom prst="hexagon">
            <a:avLst>
              <a:gd name="adj" fmla="val 28873"/>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5631" name="Rectangle 15"/>
          <p:cNvSpPr>
            <a:spLocks noChangeArrowheads="1"/>
          </p:cNvSpPr>
          <p:nvPr/>
        </p:nvSpPr>
        <p:spPr bwMode="auto">
          <a:xfrm>
            <a:off x="6813550" y="4737100"/>
            <a:ext cx="1576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HOLD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product.</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CONSULT </a:t>
            </a:r>
          </a:p>
          <a:p>
            <a:pPr algn="ctr" fontAlgn="base">
              <a:spcBef>
                <a:spcPct val="0"/>
              </a:spcBef>
              <a:spcAft>
                <a:spcPct val="0"/>
              </a:spcAft>
            </a:pPr>
            <a:r>
              <a:rPr lang="en-US" sz="1200" b="1" dirty="0" smtClean="0">
                <a:solidFill>
                  <a:srgbClr val="000000"/>
                </a:solidFill>
                <a:ea typeface="ＭＳ Ｐゴシック" pitchFamily="34" charset="-128"/>
                <a:cs typeface="Arial" charset="0"/>
              </a:rPr>
              <a:t>PSRT.</a:t>
            </a:r>
          </a:p>
        </p:txBody>
      </p:sp>
    </p:spTree>
    <p:custDataLst>
      <p:tags r:id="rId1"/>
    </p:custDataLst>
    <p:extLst>
      <p:ext uri="{BB962C8B-B14F-4D97-AF65-F5344CB8AC3E}">
        <p14:creationId xmlns:p14="http://schemas.microsoft.com/office/powerpoint/2010/main" val="3929808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CBB4A8A-5BB4-46EB-A17E-FC337BF0B051}" type="slidenum">
              <a:rPr lang="en-US" smtClean="0">
                <a:solidFill>
                  <a:srgbClr val="000000"/>
                </a:solidFill>
                <a:ea typeface="ＭＳ Ｐゴシック" pitchFamily="34" charset="-128"/>
              </a:rPr>
              <a:pPr fontAlgn="base">
                <a:spcBef>
                  <a:spcPct val="0"/>
                </a:spcBef>
                <a:spcAft>
                  <a:spcPct val="0"/>
                </a:spcAft>
                <a:defRPr/>
              </a:pPr>
              <a:t>51</a:t>
            </a:fld>
            <a:endParaRPr lang="en-US" smtClean="0">
              <a:solidFill>
                <a:srgbClr val="000000"/>
              </a:solidFill>
              <a:ea typeface="ＭＳ Ｐゴシック" pitchFamily="34" charset="-128"/>
            </a:endParaRPr>
          </a:p>
        </p:txBody>
      </p:sp>
      <p:sp>
        <p:nvSpPr>
          <p:cNvPr id="26627" name="Text Box 6"/>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6628" name="AutoShape 14"/>
          <p:cNvSpPr>
            <a:spLocks noChangeArrowheads="1"/>
          </p:cNvSpPr>
          <p:nvPr/>
        </p:nvSpPr>
        <p:spPr bwMode="auto">
          <a:xfrm>
            <a:off x="4170091" y="4375151"/>
            <a:ext cx="1803400" cy="1636712"/>
          </a:xfrm>
          <a:prstGeom prst="hexagon">
            <a:avLst>
              <a:gd name="adj" fmla="val 28840"/>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6629" name="Rectangle 15"/>
          <p:cNvSpPr>
            <a:spLocks noChangeArrowheads="1"/>
          </p:cNvSpPr>
          <p:nvPr/>
        </p:nvSpPr>
        <p:spPr bwMode="auto">
          <a:xfrm>
            <a:off x="4283597" y="4555946"/>
            <a:ext cx="1576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If condition worsens significantly, temporarily HOLD product and consult the PSRT</a:t>
            </a:r>
          </a:p>
        </p:txBody>
      </p:sp>
      <p:sp>
        <p:nvSpPr>
          <p:cNvPr id="26630" name="Text Box 19"/>
          <p:cNvSpPr txBox="1">
            <a:spLocks noChangeArrowheads="1"/>
          </p:cNvSpPr>
          <p:nvPr/>
        </p:nvSpPr>
        <p:spPr bwMode="auto">
          <a:xfrm>
            <a:off x="5562600" y="6308725"/>
            <a:ext cx="342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endParaRPr lang="en-US" sz="1200" i="1" dirty="0" smtClean="0">
              <a:solidFill>
                <a:srgbClr val="000000"/>
              </a:solidFill>
              <a:ea typeface="ＭＳ Ｐゴシック" pitchFamily="34" charset="-128"/>
            </a:endParaRPr>
          </a:p>
          <a:p>
            <a:pPr algn="r" eaLnBrk="1" fontAlgn="base" hangingPunct="1">
              <a:spcBef>
                <a:spcPct val="50000"/>
              </a:spcBef>
              <a:spcAft>
                <a:spcPct val="0"/>
              </a:spcAft>
            </a:pPr>
            <a:r>
              <a:rPr lang="en-US" sz="1200" i="1" dirty="0" smtClean="0">
                <a:solidFill>
                  <a:srgbClr val="000000"/>
                </a:solidFill>
                <a:ea typeface="ＭＳ Ｐゴシック" pitchFamily="34" charset="-128"/>
              </a:rPr>
              <a:t>Protocol Reference:  Section 9.5 </a:t>
            </a:r>
          </a:p>
          <a:p>
            <a:pPr algn="r" eaLnBrk="1" fontAlgn="base" hangingPunct="1">
              <a:spcBef>
                <a:spcPct val="50000"/>
              </a:spcBef>
              <a:spcAft>
                <a:spcPct val="0"/>
              </a:spcAft>
            </a:pPr>
            <a:endParaRPr lang="en-US" sz="1200" i="1" dirty="0" smtClean="0">
              <a:solidFill>
                <a:srgbClr val="000000"/>
              </a:solidFill>
              <a:ea typeface="ＭＳ Ｐゴシック" pitchFamily="34" charset="-128"/>
            </a:endParaRPr>
          </a:p>
        </p:txBody>
      </p:sp>
      <p:cxnSp>
        <p:nvCxnSpPr>
          <p:cNvPr id="26631" name="AutoShape 20"/>
          <p:cNvCxnSpPr>
            <a:cxnSpLocks noChangeShapeType="1"/>
          </p:cNvCxnSpPr>
          <p:nvPr/>
        </p:nvCxnSpPr>
        <p:spPr bwMode="auto">
          <a:xfrm flipV="1">
            <a:off x="2971800" y="2519363"/>
            <a:ext cx="74295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632" name="Text Box 2"/>
          <p:cNvSpPr txBox="1">
            <a:spLocks noChangeArrowheads="1"/>
          </p:cNvSpPr>
          <p:nvPr/>
        </p:nvSpPr>
        <p:spPr bwMode="auto">
          <a:xfrm>
            <a:off x="457200" y="3048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Localized erythema or edema (area &lt; 50% of vulvar surface or combined vaginal and cervical surface)</a:t>
            </a:r>
          </a:p>
        </p:txBody>
      </p:sp>
      <p:sp>
        <p:nvSpPr>
          <p:cNvPr id="26633" name="AutoShape 2"/>
          <p:cNvSpPr>
            <a:spLocks noChangeArrowheads="1"/>
          </p:cNvSpPr>
          <p:nvPr/>
        </p:nvSpPr>
        <p:spPr bwMode="auto">
          <a:xfrm>
            <a:off x="3733800" y="1201737"/>
            <a:ext cx="2455863" cy="2620963"/>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6634" name="TextBox 42"/>
          <p:cNvSpPr txBox="1">
            <a:spLocks noChangeArrowheads="1"/>
          </p:cNvSpPr>
          <p:nvPr/>
        </p:nvSpPr>
        <p:spPr bwMode="auto">
          <a:xfrm>
            <a:off x="4253705" y="1885255"/>
            <a:ext cx="14700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200" b="1" dirty="0" smtClean="0">
                <a:solidFill>
                  <a:srgbClr val="000000"/>
                </a:solidFill>
                <a:ea typeface="ＭＳ Ｐゴシック" pitchFamily="34" charset="-128"/>
              </a:rPr>
              <a:t>If asymptomatic, reevaluate at next study visit. </a:t>
            </a:r>
          </a:p>
          <a:p>
            <a:pPr algn="ctr" eaLnBrk="1" fontAlgn="base" hangingPunct="1">
              <a:spcBef>
                <a:spcPct val="0"/>
              </a:spcBef>
              <a:spcAft>
                <a:spcPct val="0"/>
              </a:spcAft>
            </a:pPr>
            <a:endParaRPr lang="en-US" sz="1200" b="1" dirty="0" smtClean="0">
              <a:solidFill>
                <a:srgbClr val="000000"/>
              </a:solidFill>
              <a:ea typeface="ＭＳ Ｐゴシック" pitchFamily="34" charset="-128"/>
            </a:endParaRPr>
          </a:p>
          <a:p>
            <a:pPr algn="ctr" eaLnBrk="1" fontAlgn="base" hangingPunct="1">
              <a:spcBef>
                <a:spcPct val="0"/>
              </a:spcBef>
              <a:spcAft>
                <a:spcPct val="0"/>
              </a:spcAft>
            </a:pPr>
            <a:r>
              <a:rPr lang="en-US" sz="1200" b="1" dirty="0" smtClean="0">
                <a:solidFill>
                  <a:srgbClr val="000000"/>
                </a:solidFill>
                <a:ea typeface="ＭＳ Ｐゴシック" pitchFamily="34" charset="-128"/>
              </a:rPr>
              <a:t>If symptomatic, Re-evaluate in 3-5 days</a:t>
            </a:r>
          </a:p>
        </p:txBody>
      </p:sp>
      <p:sp>
        <p:nvSpPr>
          <p:cNvPr id="26635" name="AutoShape 4"/>
          <p:cNvSpPr>
            <a:spLocks noChangeArrowheads="1"/>
          </p:cNvSpPr>
          <p:nvPr/>
        </p:nvSpPr>
        <p:spPr bwMode="auto">
          <a:xfrm>
            <a:off x="428625" y="1609725"/>
            <a:ext cx="2543175" cy="1819275"/>
          </a:xfrm>
          <a:prstGeom prst="homePlate">
            <a:avLst>
              <a:gd name="adj" fmla="val 45833"/>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6636" name="Rectangle 5"/>
          <p:cNvSpPr>
            <a:spLocks noChangeArrowheads="1"/>
          </p:cNvSpPr>
          <p:nvPr/>
        </p:nvSpPr>
        <p:spPr bwMode="auto">
          <a:xfrm>
            <a:off x="457200" y="2093913"/>
            <a:ext cx="21383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smtClean="0">
                <a:solidFill>
                  <a:srgbClr val="000000"/>
                </a:solidFill>
                <a:ea typeface="ＭＳ Ｐゴシック" pitchFamily="34" charset="-128"/>
                <a:cs typeface="Arial" charset="0"/>
              </a:rPr>
              <a:t>CONTINUE product</a:t>
            </a:r>
          </a:p>
          <a:p>
            <a:pPr algn="ctr" fontAlgn="base">
              <a:spcBef>
                <a:spcPct val="0"/>
              </a:spcBef>
              <a:spcAft>
                <a:spcPct val="0"/>
              </a:spcAft>
            </a:pPr>
            <a:endParaRPr lang="en-US" sz="1400" b="1" smtClean="0">
              <a:solidFill>
                <a:srgbClr val="000000"/>
              </a:solidFill>
              <a:ea typeface="ＭＳ Ｐゴシック" pitchFamily="34" charset="-128"/>
              <a:cs typeface="Arial" charset="0"/>
            </a:endParaRPr>
          </a:p>
          <a:p>
            <a:pPr algn="ctr" fontAlgn="base">
              <a:spcBef>
                <a:spcPct val="0"/>
              </a:spcBef>
              <a:spcAft>
                <a:spcPct val="0"/>
              </a:spcAft>
            </a:pPr>
            <a:r>
              <a:rPr lang="en-US" sz="1400" b="1" smtClean="0">
                <a:solidFill>
                  <a:srgbClr val="000000"/>
                </a:solidFill>
                <a:ea typeface="ＭＳ Ｐゴシック" pitchFamily="34" charset="-128"/>
                <a:cs typeface="Arial" charset="0"/>
              </a:rPr>
              <a:t>Perform naked eye exam</a:t>
            </a:r>
          </a:p>
          <a:p>
            <a:pPr algn="ctr" fontAlgn="base">
              <a:spcBef>
                <a:spcPct val="0"/>
              </a:spcBef>
              <a:spcAft>
                <a:spcPct val="0"/>
              </a:spcAft>
            </a:pPr>
            <a:endParaRPr lang="en-US" sz="1400" b="1" smtClean="0">
              <a:solidFill>
                <a:srgbClr val="000000"/>
              </a:solidFill>
              <a:ea typeface="ＭＳ Ｐゴシック" pitchFamily="34" charset="-128"/>
              <a:cs typeface="Arial" charset="0"/>
            </a:endParaRPr>
          </a:p>
        </p:txBody>
      </p:sp>
      <p:cxnSp>
        <p:nvCxnSpPr>
          <p:cNvPr id="26638" name="AutoShape 20"/>
          <p:cNvCxnSpPr>
            <a:cxnSpLocks noChangeShapeType="1"/>
          </p:cNvCxnSpPr>
          <p:nvPr/>
        </p:nvCxnSpPr>
        <p:spPr bwMode="auto">
          <a:xfrm>
            <a:off x="4949211" y="3863976"/>
            <a:ext cx="7938" cy="511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642" name="AutoShape 20"/>
          <p:cNvCxnSpPr>
            <a:cxnSpLocks noChangeShapeType="1"/>
          </p:cNvCxnSpPr>
          <p:nvPr/>
        </p:nvCxnSpPr>
        <p:spPr bwMode="auto">
          <a:xfrm>
            <a:off x="6299440" y="2525712"/>
            <a:ext cx="4413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AutoShape 4"/>
          <p:cNvSpPr>
            <a:spLocks noChangeArrowheads="1"/>
          </p:cNvSpPr>
          <p:nvPr/>
        </p:nvSpPr>
        <p:spPr bwMode="auto">
          <a:xfrm>
            <a:off x="6779163" y="1885255"/>
            <a:ext cx="2364837" cy="1159390"/>
          </a:xfrm>
          <a:prstGeom prst="homePlate">
            <a:avLst>
              <a:gd name="adj" fmla="val 45833"/>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0" name="Rectangle 15"/>
          <p:cNvSpPr>
            <a:spLocks noChangeArrowheads="1"/>
          </p:cNvSpPr>
          <p:nvPr/>
        </p:nvSpPr>
        <p:spPr bwMode="auto">
          <a:xfrm>
            <a:off x="7002852" y="2049451"/>
            <a:ext cx="1576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dirty="0" smtClean="0">
                <a:solidFill>
                  <a:srgbClr val="000000"/>
                </a:solidFill>
                <a:ea typeface="ＭＳ Ｐゴシック" pitchFamily="34" charset="-128"/>
                <a:cs typeface="Arial" charset="0"/>
              </a:rPr>
              <a:t>If condition has not worsened significantly, continue ring use</a:t>
            </a:r>
          </a:p>
        </p:txBody>
      </p:sp>
    </p:spTree>
    <p:custDataLst>
      <p:tags r:id="rId1"/>
    </p:custDataLst>
    <p:extLst>
      <p:ext uri="{BB962C8B-B14F-4D97-AF65-F5344CB8AC3E}">
        <p14:creationId xmlns:p14="http://schemas.microsoft.com/office/powerpoint/2010/main" val="4018645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4"/>
          <p:cNvSpPr>
            <a:spLocks noChangeArrowheads="1"/>
          </p:cNvSpPr>
          <p:nvPr/>
        </p:nvSpPr>
        <p:spPr bwMode="auto">
          <a:xfrm>
            <a:off x="152400" y="1228725"/>
            <a:ext cx="2819400" cy="2474913"/>
          </a:xfrm>
          <a:prstGeom prst="hexagon">
            <a:avLst>
              <a:gd name="adj" fmla="val 28870"/>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7651" name="AutoShape 35"/>
          <p:cNvSpPr>
            <a:spLocks noChangeArrowheads="1"/>
          </p:cNvSpPr>
          <p:nvPr/>
        </p:nvSpPr>
        <p:spPr bwMode="auto">
          <a:xfrm>
            <a:off x="609600" y="4672013"/>
            <a:ext cx="2128838" cy="609600"/>
          </a:xfrm>
          <a:prstGeom prst="homePlate">
            <a:avLst>
              <a:gd name="adj" fmla="val 87305"/>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765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9C912B8-F6BE-47D4-A318-C6F74C27828B}" type="slidenum">
              <a:rPr lang="en-US" smtClean="0">
                <a:solidFill>
                  <a:srgbClr val="000000"/>
                </a:solidFill>
                <a:ea typeface="ＭＳ Ｐゴシック" pitchFamily="34" charset="-128"/>
              </a:rPr>
              <a:pPr fontAlgn="base">
                <a:spcBef>
                  <a:spcPct val="0"/>
                </a:spcBef>
                <a:spcAft>
                  <a:spcPct val="0"/>
                </a:spcAft>
                <a:defRPr/>
              </a:pPr>
              <a:t>52</a:t>
            </a:fld>
            <a:endParaRPr lang="en-US" smtClean="0">
              <a:solidFill>
                <a:srgbClr val="000000"/>
              </a:solidFill>
              <a:ea typeface="ＭＳ Ｐゴシック" pitchFamily="34" charset="-128"/>
            </a:endParaRPr>
          </a:p>
        </p:txBody>
      </p:sp>
      <p:sp>
        <p:nvSpPr>
          <p:cNvPr id="27653" name="Text Box 6"/>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27654" name="Text Box 7"/>
          <p:cNvSpPr txBox="1">
            <a:spLocks noChangeArrowheads="1"/>
          </p:cNvSpPr>
          <p:nvPr/>
        </p:nvSpPr>
        <p:spPr bwMode="auto">
          <a:xfrm>
            <a:off x="2774950" y="2057400"/>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no</a:t>
            </a:r>
          </a:p>
        </p:txBody>
      </p:sp>
      <p:sp>
        <p:nvSpPr>
          <p:cNvPr id="27655" name="AutoShape 14"/>
          <p:cNvSpPr>
            <a:spLocks noChangeArrowheads="1"/>
          </p:cNvSpPr>
          <p:nvPr/>
        </p:nvSpPr>
        <p:spPr bwMode="auto">
          <a:xfrm>
            <a:off x="6384925" y="1600200"/>
            <a:ext cx="1692275" cy="1482725"/>
          </a:xfrm>
          <a:prstGeom prst="hexagon">
            <a:avLst>
              <a:gd name="adj" fmla="val 28871"/>
              <a:gd name="vf" fmla="val 115470"/>
            </a:avLst>
          </a:prstGeom>
          <a:solidFill>
            <a:srgbClr val="FF9900"/>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7656" name="Rectangle 15"/>
          <p:cNvSpPr>
            <a:spLocks noChangeArrowheads="1"/>
          </p:cNvSpPr>
          <p:nvPr/>
        </p:nvSpPr>
        <p:spPr bwMode="auto">
          <a:xfrm>
            <a:off x="6477000" y="1676400"/>
            <a:ext cx="1576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Continue to </a:t>
            </a:r>
          </a:p>
          <a:p>
            <a:pPr algn="ctr" fontAlgn="base">
              <a:spcBef>
                <a:spcPct val="0"/>
              </a:spcBef>
              <a:spcAft>
                <a:spcPct val="0"/>
              </a:spcAft>
            </a:pPr>
            <a:r>
              <a:rPr lang="en-US" sz="1200" b="1" smtClean="0">
                <a:solidFill>
                  <a:srgbClr val="000000"/>
                </a:solidFill>
                <a:ea typeface="ＭＳ Ｐゴシック" pitchFamily="34" charset="-128"/>
                <a:cs typeface="Arial" charset="0"/>
              </a:rPr>
              <a:t>HOLD product.</a:t>
            </a:r>
          </a:p>
          <a:p>
            <a:pPr algn="ctr" fontAlgn="base">
              <a:spcBef>
                <a:spcPct val="0"/>
              </a:spcBef>
              <a:spcAft>
                <a:spcPct val="0"/>
              </a:spcAft>
            </a:pPr>
            <a:r>
              <a:rPr lang="en-US" sz="1200" b="1" smtClean="0">
                <a:solidFill>
                  <a:srgbClr val="000000"/>
                </a:solidFill>
                <a:ea typeface="ＭＳ Ｐゴシック" pitchFamily="34" charset="-128"/>
                <a:cs typeface="Arial" charset="0"/>
              </a:rPr>
              <a:t>CONSULT </a:t>
            </a:r>
          </a:p>
          <a:p>
            <a:pPr algn="ctr" fontAlgn="base">
              <a:spcBef>
                <a:spcPct val="0"/>
              </a:spcBef>
              <a:spcAft>
                <a:spcPct val="0"/>
              </a:spcAft>
            </a:pPr>
            <a:r>
              <a:rPr lang="en-US" sz="1200" b="1" smtClean="0">
                <a:solidFill>
                  <a:srgbClr val="000000"/>
                </a:solidFill>
                <a:ea typeface="ＭＳ Ｐゴシック" pitchFamily="34" charset="-128"/>
                <a:cs typeface="Arial" charset="0"/>
              </a:rPr>
              <a:t>PSRT.  Treat per local standard of care.</a:t>
            </a:r>
          </a:p>
        </p:txBody>
      </p:sp>
      <p:sp>
        <p:nvSpPr>
          <p:cNvPr id="27657" name="Text Box 19"/>
          <p:cNvSpPr txBox="1">
            <a:spLocks noChangeArrowheads="1"/>
          </p:cNvSpPr>
          <p:nvPr/>
        </p:nvSpPr>
        <p:spPr bwMode="auto">
          <a:xfrm>
            <a:off x="5562600" y="6308725"/>
            <a:ext cx="342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endParaRPr lang="en-US" sz="1200" i="1" dirty="0" smtClean="0">
              <a:solidFill>
                <a:srgbClr val="000000"/>
              </a:solidFill>
              <a:ea typeface="ＭＳ Ｐゴシック" pitchFamily="34" charset="-128"/>
            </a:endParaRPr>
          </a:p>
          <a:p>
            <a:pPr algn="r" eaLnBrk="1" fontAlgn="base" hangingPunct="1">
              <a:spcBef>
                <a:spcPct val="50000"/>
              </a:spcBef>
              <a:spcAft>
                <a:spcPct val="0"/>
              </a:spcAft>
            </a:pPr>
            <a:r>
              <a:rPr lang="en-US" sz="1200" i="1" dirty="0" smtClean="0">
                <a:solidFill>
                  <a:srgbClr val="000000"/>
                </a:solidFill>
                <a:ea typeface="ＭＳ Ｐゴシック" pitchFamily="34" charset="-128"/>
              </a:rPr>
              <a:t>Protocol Reference:  Section 9.5 </a:t>
            </a:r>
          </a:p>
          <a:p>
            <a:pPr algn="r" eaLnBrk="1" fontAlgn="base" hangingPunct="1">
              <a:spcBef>
                <a:spcPct val="50000"/>
              </a:spcBef>
              <a:spcAft>
                <a:spcPct val="0"/>
              </a:spcAft>
            </a:pPr>
            <a:endParaRPr lang="en-US" sz="1200" i="1" dirty="0" smtClean="0">
              <a:solidFill>
                <a:srgbClr val="000000"/>
              </a:solidFill>
              <a:ea typeface="ＭＳ Ｐゴシック" pitchFamily="34" charset="-128"/>
            </a:endParaRPr>
          </a:p>
        </p:txBody>
      </p:sp>
      <p:cxnSp>
        <p:nvCxnSpPr>
          <p:cNvPr id="27658" name="AutoShape 20"/>
          <p:cNvCxnSpPr>
            <a:cxnSpLocks noChangeShapeType="1"/>
          </p:cNvCxnSpPr>
          <p:nvPr/>
        </p:nvCxnSpPr>
        <p:spPr bwMode="auto">
          <a:xfrm flipV="1">
            <a:off x="2971800" y="2281238"/>
            <a:ext cx="74295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59" name="AutoShape 20"/>
          <p:cNvCxnSpPr>
            <a:cxnSpLocks noChangeShapeType="1"/>
          </p:cNvCxnSpPr>
          <p:nvPr/>
        </p:nvCxnSpPr>
        <p:spPr bwMode="auto">
          <a:xfrm>
            <a:off x="1522413" y="3733800"/>
            <a:ext cx="0" cy="9032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60" name="Text Box 7"/>
          <p:cNvSpPr txBox="1">
            <a:spLocks noChangeArrowheads="1"/>
          </p:cNvSpPr>
          <p:nvPr/>
        </p:nvSpPr>
        <p:spPr bwMode="auto">
          <a:xfrm>
            <a:off x="1362075" y="4005263"/>
            <a:ext cx="88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yes</a:t>
            </a:r>
          </a:p>
        </p:txBody>
      </p:sp>
      <p:sp>
        <p:nvSpPr>
          <p:cNvPr id="27661" name="Rectangle 15"/>
          <p:cNvSpPr>
            <a:spLocks noChangeArrowheads="1"/>
          </p:cNvSpPr>
          <p:nvPr/>
        </p:nvSpPr>
        <p:spPr bwMode="auto">
          <a:xfrm>
            <a:off x="696913" y="4746625"/>
            <a:ext cx="1576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RESUME</a:t>
            </a:r>
          </a:p>
          <a:p>
            <a:pPr algn="ctr" fontAlgn="base">
              <a:spcBef>
                <a:spcPct val="0"/>
              </a:spcBef>
              <a:spcAft>
                <a:spcPct val="0"/>
              </a:spcAft>
            </a:pPr>
            <a:r>
              <a:rPr lang="en-US" sz="1200" b="1" smtClean="0">
                <a:solidFill>
                  <a:srgbClr val="000000"/>
                </a:solidFill>
                <a:ea typeface="ＭＳ Ｐゴシック" pitchFamily="34" charset="-128"/>
                <a:cs typeface="Arial" charset="0"/>
              </a:rPr>
              <a:t>product.</a:t>
            </a:r>
          </a:p>
        </p:txBody>
      </p:sp>
      <p:sp>
        <p:nvSpPr>
          <p:cNvPr id="27662" name="Text Box 2"/>
          <p:cNvSpPr txBox="1">
            <a:spLocks noChangeArrowheads="1"/>
          </p:cNvSpPr>
          <p:nvPr/>
        </p:nvSpPr>
        <p:spPr bwMode="auto">
          <a:xfrm>
            <a:off x="304800" y="76200"/>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Generalized erythema or severe edema (area &gt; 50% of vulvar surface or combined vaginal and cervical surface affected by erythema)</a:t>
            </a:r>
          </a:p>
        </p:txBody>
      </p:sp>
      <p:sp>
        <p:nvSpPr>
          <p:cNvPr id="27663" name="AutoShape 2"/>
          <p:cNvSpPr>
            <a:spLocks noChangeArrowheads="1"/>
          </p:cNvSpPr>
          <p:nvPr/>
        </p:nvSpPr>
        <p:spPr bwMode="auto">
          <a:xfrm>
            <a:off x="3733800" y="1430338"/>
            <a:ext cx="1890713" cy="1760537"/>
          </a:xfrm>
          <a:prstGeom prst="diamond">
            <a:avLst/>
          </a:prstGeom>
          <a:solidFill>
            <a:srgbClr val="FFFF00"/>
          </a:solidFill>
          <a:ln w="9525">
            <a:solidFill>
              <a:srgbClr val="000000"/>
            </a:solidFill>
            <a:miter lim="800000"/>
            <a:headEnd/>
            <a:tailEnd/>
          </a:ln>
        </p:spPr>
        <p:txBody>
          <a:bodyPr/>
          <a:lstStyle/>
          <a:p>
            <a:pPr algn="ctr" fontAlgn="base">
              <a:spcBef>
                <a:spcPct val="0"/>
              </a:spcBef>
              <a:spcAft>
                <a:spcPct val="0"/>
              </a:spcAft>
            </a:pPr>
            <a:endParaRPr lang="en-US" sz="1200" b="1" smtClean="0">
              <a:solidFill>
                <a:srgbClr val="000000"/>
              </a:solidFill>
              <a:ea typeface="ＭＳ Ｐゴシック" pitchFamily="34" charset="-128"/>
              <a:cs typeface="Arial" charset="0"/>
            </a:endParaRPr>
          </a:p>
        </p:txBody>
      </p:sp>
      <p:sp>
        <p:nvSpPr>
          <p:cNvPr id="27664" name="TextBox 42"/>
          <p:cNvSpPr txBox="1">
            <a:spLocks noChangeArrowheads="1"/>
          </p:cNvSpPr>
          <p:nvPr/>
        </p:nvSpPr>
        <p:spPr bwMode="auto">
          <a:xfrm>
            <a:off x="4114800" y="1776413"/>
            <a:ext cx="113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200" b="1" smtClean="0">
                <a:solidFill>
                  <a:srgbClr val="000000"/>
                </a:solidFill>
                <a:ea typeface="ＭＳ Ｐゴシック" pitchFamily="34" charset="-128"/>
              </a:rPr>
              <a:t>Re-evaluate within 2-3 days.</a:t>
            </a:r>
          </a:p>
          <a:p>
            <a:pPr algn="ctr" eaLnBrk="1" fontAlgn="base" hangingPunct="1">
              <a:spcBef>
                <a:spcPct val="0"/>
              </a:spcBef>
              <a:spcAft>
                <a:spcPct val="0"/>
              </a:spcAft>
            </a:pPr>
            <a:endParaRPr lang="en-US" sz="1200" b="1" smtClean="0">
              <a:solidFill>
                <a:srgbClr val="000000"/>
              </a:solidFill>
              <a:ea typeface="ＭＳ Ｐゴシック" pitchFamily="34" charset="-128"/>
            </a:endParaRPr>
          </a:p>
          <a:p>
            <a:pPr algn="ctr" eaLnBrk="1" fontAlgn="base" hangingPunct="1">
              <a:spcBef>
                <a:spcPct val="0"/>
              </a:spcBef>
              <a:spcAft>
                <a:spcPct val="0"/>
              </a:spcAft>
            </a:pPr>
            <a:r>
              <a:rPr lang="en-US" sz="1200" b="1" smtClean="0">
                <a:solidFill>
                  <a:srgbClr val="000000"/>
                </a:solidFill>
                <a:ea typeface="ＭＳ Ｐゴシック" pitchFamily="34" charset="-128"/>
              </a:rPr>
              <a:t>Has the AE resolved?</a:t>
            </a:r>
          </a:p>
        </p:txBody>
      </p:sp>
      <p:sp>
        <p:nvSpPr>
          <p:cNvPr id="27665" name="Rectangle 5"/>
          <p:cNvSpPr>
            <a:spLocks noChangeArrowheads="1"/>
          </p:cNvSpPr>
          <p:nvPr/>
        </p:nvSpPr>
        <p:spPr bwMode="auto">
          <a:xfrm>
            <a:off x="609600" y="1436688"/>
            <a:ext cx="1905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smtClean="0">
                <a:solidFill>
                  <a:srgbClr val="000000"/>
                </a:solidFill>
                <a:ea typeface="ＭＳ Ｐゴシック" pitchFamily="34" charset="-128"/>
                <a:cs typeface="Arial" charset="0"/>
              </a:rPr>
              <a:t>HOLD product and perform naked eye exam.</a:t>
            </a:r>
          </a:p>
          <a:p>
            <a:pPr algn="ctr" fontAlgn="base">
              <a:spcBef>
                <a:spcPct val="0"/>
              </a:spcBef>
              <a:spcAft>
                <a:spcPct val="0"/>
              </a:spcAft>
            </a:pPr>
            <a:endParaRPr lang="en-US" sz="1400" b="1" smtClean="0">
              <a:solidFill>
                <a:srgbClr val="000000"/>
              </a:solidFill>
              <a:ea typeface="ＭＳ Ｐゴシック" pitchFamily="34" charset="-128"/>
              <a:cs typeface="Arial" charset="0"/>
            </a:endParaRPr>
          </a:p>
          <a:p>
            <a:pPr algn="ctr" fontAlgn="base">
              <a:spcBef>
                <a:spcPct val="0"/>
              </a:spcBef>
              <a:spcAft>
                <a:spcPct val="0"/>
              </a:spcAft>
            </a:pPr>
            <a:r>
              <a:rPr lang="en-US" sz="1400" b="1" smtClean="0">
                <a:solidFill>
                  <a:srgbClr val="000000"/>
                </a:solidFill>
                <a:ea typeface="ＭＳ Ｐゴシック" pitchFamily="34" charset="-128"/>
                <a:cs typeface="Arial" charset="0"/>
              </a:rPr>
              <a:t>Re-evaluate in 3-5 days.</a:t>
            </a:r>
          </a:p>
          <a:p>
            <a:pPr algn="ctr" fontAlgn="base">
              <a:spcBef>
                <a:spcPct val="0"/>
              </a:spcBef>
              <a:spcAft>
                <a:spcPct val="0"/>
              </a:spcAft>
            </a:pPr>
            <a:endParaRPr lang="en-US" sz="1400" b="1" smtClean="0">
              <a:solidFill>
                <a:srgbClr val="000000"/>
              </a:solidFill>
              <a:ea typeface="ＭＳ Ｐゴシック" pitchFamily="34" charset="-128"/>
              <a:cs typeface="Arial" charset="0"/>
            </a:endParaRPr>
          </a:p>
          <a:p>
            <a:pPr algn="ctr" fontAlgn="base">
              <a:spcBef>
                <a:spcPct val="0"/>
              </a:spcBef>
              <a:spcAft>
                <a:spcPct val="0"/>
              </a:spcAft>
            </a:pPr>
            <a:r>
              <a:rPr lang="en-US" sz="1400" b="1" smtClean="0">
                <a:solidFill>
                  <a:srgbClr val="000000"/>
                </a:solidFill>
                <a:ea typeface="ＭＳ Ｐゴシック" pitchFamily="34" charset="-128"/>
                <a:cs typeface="Arial" charset="0"/>
              </a:rPr>
              <a:t>Has the AE resolved?</a:t>
            </a:r>
          </a:p>
        </p:txBody>
      </p:sp>
      <p:sp>
        <p:nvSpPr>
          <p:cNvPr id="27666" name="Text Box 7"/>
          <p:cNvSpPr txBox="1">
            <a:spLocks noChangeArrowheads="1"/>
          </p:cNvSpPr>
          <p:nvPr/>
        </p:nvSpPr>
        <p:spPr bwMode="auto">
          <a:xfrm>
            <a:off x="4668838" y="3205163"/>
            <a:ext cx="88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yes</a:t>
            </a:r>
          </a:p>
        </p:txBody>
      </p:sp>
      <p:cxnSp>
        <p:nvCxnSpPr>
          <p:cNvPr id="27667" name="AutoShape 20"/>
          <p:cNvCxnSpPr>
            <a:cxnSpLocks noChangeShapeType="1"/>
            <a:stCxn id="27663" idx="2"/>
          </p:cNvCxnSpPr>
          <p:nvPr/>
        </p:nvCxnSpPr>
        <p:spPr bwMode="auto">
          <a:xfrm>
            <a:off x="4679950" y="3190875"/>
            <a:ext cx="7938" cy="5127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68" name="Text Box 7"/>
          <p:cNvSpPr txBox="1">
            <a:spLocks noChangeArrowheads="1"/>
          </p:cNvSpPr>
          <p:nvPr/>
        </p:nvSpPr>
        <p:spPr bwMode="auto">
          <a:xfrm>
            <a:off x="5486400" y="2011363"/>
            <a:ext cx="88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15000"/>
              </a:spcAft>
            </a:pPr>
            <a:r>
              <a:rPr lang="en-US" sz="1200" b="1" smtClean="0">
                <a:solidFill>
                  <a:srgbClr val="000000"/>
                </a:solidFill>
                <a:ea typeface="ＭＳ Ｐゴシック" pitchFamily="34" charset="-128"/>
              </a:rPr>
              <a:t>no</a:t>
            </a:r>
          </a:p>
        </p:txBody>
      </p:sp>
      <p:cxnSp>
        <p:nvCxnSpPr>
          <p:cNvPr id="27669" name="AutoShape 20"/>
          <p:cNvCxnSpPr>
            <a:cxnSpLocks noChangeShapeType="1"/>
          </p:cNvCxnSpPr>
          <p:nvPr/>
        </p:nvCxnSpPr>
        <p:spPr bwMode="auto">
          <a:xfrm flipV="1">
            <a:off x="5638800" y="2297113"/>
            <a:ext cx="74295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70" name="AutoShape 35"/>
          <p:cNvSpPr>
            <a:spLocks noChangeArrowheads="1"/>
          </p:cNvSpPr>
          <p:nvPr/>
        </p:nvSpPr>
        <p:spPr bwMode="auto">
          <a:xfrm>
            <a:off x="3887788" y="3713163"/>
            <a:ext cx="2127250" cy="609600"/>
          </a:xfrm>
          <a:prstGeom prst="homePlate">
            <a:avLst>
              <a:gd name="adj" fmla="val 87240"/>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27671" name="Rectangle 15"/>
          <p:cNvSpPr>
            <a:spLocks noChangeArrowheads="1"/>
          </p:cNvSpPr>
          <p:nvPr/>
        </p:nvSpPr>
        <p:spPr bwMode="auto">
          <a:xfrm>
            <a:off x="3973513" y="3786188"/>
            <a:ext cx="157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smtClean="0">
                <a:solidFill>
                  <a:srgbClr val="000000"/>
                </a:solidFill>
                <a:ea typeface="ＭＳ Ｐゴシック" pitchFamily="34" charset="-128"/>
                <a:cs typeface="Arial" charset="0"/>
              </a:rPr>
              <a:t>RESUME</a:t>
            </a:r>
          </a:p>
          <a:p>
            <a:pPr algn="ctr" fontAlgn="base">
              <a:spcBef>
                <a:spcPct val="0"/>
              </a:spcBef>
              <a:spcAft>
                <a:spcPct val="0"/>
              </a:spcAft>
            </a:pPr>
            <a:r>
              <a:rPr lang="en-US" sz="1200" b="1" smtClean="0">
                <a:solidFill>
                  <a:srgbClr val="000000"/>
                </a:solidFill>
                <a:ea typeface="ＭＳ Ｐゴシック" pitchFamily="34" charset="-128"/>
                <a:cs typeface="Arial" charset="0"/>
              </a:rPr>
              <a:t>product.</a:t>
            </a:r>
          </a:p>
        </p:txBody>
      </p:sp>
    </p:spTree>
    <p:custDataLst>
      <p:tags r:id="rId1"/>
    </p:custDataLst>
    <p:extLst>
      <p:ext uri="{BB962C8B-B14F-4D97-AF65-F5344CB8AC3E}">
        <p14:creationId xmlns:p14="http://schemas.microsoft.com/office/powerpoint/2010/main" val="990258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D14F5A-C2F9-429F-97C9-82D0ABF25252}" type="slidenum">
              <a:rPr lang="en-US" smtClean="0">
                <a:solidFill>
                  <a:srgbClr val="000000"/>
                </a:solidFill>
                <a:ea typeface="ＭＳ Ｐゴシック" pitchFamily="34" charset="-128"/>
              </a:rPr>
              <a:pPr fontAlgn="base">
                <a:spcBef>
                  <a:spcPct val="0"/>
                </a:spcBef>
                <a:spcAft>
                  <a:spcPct val="0"/>
                </a:spcAft>
                <a:defRPr/>
              </a:pPr>
              <a:t>53</a:t>
            </a:fld>
            <a:endParaRPr lang="en-US" smtClean="0">
              <a:solidFill>
                <a:srgbClr val="000000"/>
              </a:solidFill>
              <a:ea typeface="ＭＳ Ｐゴシック" pitchFamily="34" charset="-128"/>
            </a:endParaRPr>
          </a:p>
        </p:txBody>
      </p:sp>
      <p:sp>
        <p:nvSpPr>
          <p:cNvPr id="30723" name="Text Box 2"/>
          <p:cNvSpPr txBox="1">
            <a:spLocks noChangeArrowheads="1"/>
          </p:cNvSpPr>
          <p:nvPr/>
        </p:nvSpPr>
        <p:spPr bwMode="auto">
          <a:xfrm>
            <a:off x="457200" y="3048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Unexpected Genital Bleeding</a:t>
            </a:r>
          </a:p>
        </p:txBody>
      </p:sp>
      <p:sp>
        <p:nvSpPr>
          <p:cNvPr id="30724" name="Text Box 3"/>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30725" name="AutoShape 4"/>
          <p:cNvSpPr>
            <a:spLocks noChangeArrowheads="1"/>
          </p:cNvSpPr>
          <p:nvPr/>
        </p:nvSpPr>
        <p:spPr bwMode="auto">
          <a:xfrm>
            <a:off x="3248025" y="1947863"/>
            <a:ext cx="2743200" cy="1785937"/>
          </a:xfrm>
          <a:prstGeom prst="homePlate">
            <a:avLst>
              <a:gd name="adj" fmla="val 45831"/>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30726" name="Rectangle 5"/>
          <p:cNvSpPr>
            <a:spLocks noChangeArrowheads="1"/>
          </p:cNvSpPr>
          <p:nvPr/>
        </p:nvSpPr>
        <p:spPr bwMode="auto">
          <a:xfrm>
            <a:off x="3198813" y="2305050"/>
            <a:ext cx="2439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smtClean="0">
                <a:solidFill>
                  <a:srgbClr val="000000"/>
                </a:solidFill>
                <a:ea typeface="ＭＳ Ｐゴシック" pitchFamily="34" charset="-128"/>
                <a:cs typeface="Arial" charset="0"/>
              </a:rPr>
              <a:t>CONTINUE product and perform naked eye exam</a:t>
            </a:r>
          </a:p>
          <a:p>
            <a:pPr algn="ct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30727" name="Text Box 6"/>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dirty="0" smtClean="0">
                <a:solidFill>
                  <a:srgbClr val="000000"/>
                </a:solidFill>
                <a:ea typeface="ＭＳ Ｐゴシック" pitchFamily="34" charset="-128"/>
              </a:rPr>
              <a:t>Protocol Reference:  Section 9.5</a:t>
            </a:r>
          </a:p>
        </p:txBody>
      </p:sp>
      <p:sp>
        <p:nvSpPr>
          <p:cNvPr id="2" name="Rectangle 1"/>
          <p:cNvSpPr/>
          <p:nvPr/>
        </p:nvSpPr>
        <p:spPr>
          <a:xfrm>
            <a:off x="1905000" y="3920618"/>
            <a:ext cx="5638800" cy="1877437"/>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If determined to be due to deep epithelial disruption, </a:t>
            </a:r>
            <a:r>
              <a:rPr lang="en-US" sz="2400" b="1" dirty="0" smtClean="0">
                <a:solidFill>
                  <a:srgbClr val="000000"/>
                </a:solidFill>
                <a:latin typeface="Arial" panose="020B0604020202020204" pitchFamily="34" charset="0"/>
              </a:rPr>
              <a:t>follow those guidelines; </a:t>
            </a:r>
            <a:r>
              <a:rPr lang="en-US" sz="2400" b="1" dirty="0">
                <a:solidFill>
                  <a:srgbClr val="000000"/>
                </a:solidFill>
                <a:latin typeface="Arial" panose="020B0604020202020204" pitchFamily="34" charset="0"/>
              </a:rPr>
              <a:t>otherwise continue study IVR use </a:t>
            </a:r>
          </a:p>
        </p:txBody>
      </p:sp>
    </p:spTree>
    <p:custDataLst>
      <p:tags r:id="rId1"/>
    </p:custDataLst>
    <p:extLst>
      <p:ext uri="{BB962C8B-B14F-4D97-AF65-F5344CB8AC3E}">
        <p14:creationId xmlns:p14="http://schemas.microsoft.com/office/powerpoint/2010/main" val="3100489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D14F5A-C2F9-429F-97C9-82D0ABF25252}" type="slidenum">
              <a:rPr lang="en-US" smtClean="0">
                <a:solidFill>
                  <a:srgbClr val="000000"/>
                </a:solidFill>
                <a:ea typeface="ＭＳ Ｐゴシック" pitchFamily="34" charset="-128"/>
              </a:rPr>
              <a:pPr fontAlgn="base">
                <a:spcBef>
                  <a:spcPct val="0"/>
                </a:spcBef>
                <a:spcAft>
                  <a:spcPct val="0"/>
                </a:spcAft>
                <a:defRPr/>
              </a:pPr>
              <a:t>54</a:t>
            </a:fld>
            <a:endParaRPr lang="en-US" smtClean="0">
              <a:solidFill>
                <a:srgbClr val="000000"/>
              </a:solidFill>
              <a:ea typeface="ＭＳ Ｐゴシック" pitchFamily="34" charset="-128"/>
            </a:endParaRPr>
          </a:p>
        </p:txBody>
      </p:sp>
      <p:sp>
        <p:nvSpPr>
          <p:cNvPr id="30723" name="Text Box 2"/>
          <p:cNvSpPr txBox="1">
            <a:spLocks noChangeArrowheads="1"/>
          </p:cNvSpPr>
          <p:nvPr/>
        </p:nvSpPr>
        <p:spPr bwMode="auto">
          <a:xfrm>
            <a:off x="457200" y="3048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000000"/>
                </a:solidFill>
                <a:ea typeface="ＭＳ Ｐゴシック" pitchFamily="34" charset="-128"/>
              </a:rPr>
              <a:t>MTN-028</a:t>
            </a:r>
          </a:p>
          <a:p>
            <a:pPr eaLnBrk="1" fontAlgn="base" hangingPunct="1">
              <a:spcBef>
                <a:spcPct val="0"/>
              </a:spcBef>
              <a:spcAft>
                <a:spcPct val="0"/>
              </a:spcAft>
            </a:pPr>
            <a:r>
              <a:rPr lang="en-US" b="1" dirty="0" smtClean="0">
                <a:solidFill>
                  <a:srgbClr val="000000"/>
                </a:solidFill>
                <a:ea typeface="ＭＳ Ｐゴシック" pitchFamily="34" charset="-128"/>
              </a:rPr>
              <a:t>Product Use Management:  </a:t>
            </a:r>
            <a:r>
              <a:rPr lang="en-US" b="1" dirty="0" smtClean="0">
                <a:solidFill>
                  <a:srgbClr val="FF0000"/>
                </a:solidFill>
                <a:ea typeface="ＭＳ Ｐゴシック" pitchFamily="34" charset="-128"/>
              </a:rPr>
              <a:t>Genital </a:t>
            </a:r>
            <a:r>
              <a:rPr lang="en-US" b="1" dirty="0" err="1" smtClean="0">
                <a:solidFill>
                  <a:srgbClr val="FF0000"/>
                </a:solidFill>
                <a:ea typeface="ＭＳ Ｐゴシック" pitchFamily="34" charset="-128"/>
              </a:rPr>
              <a:t>petechia</a:t>
            </a:r>
            <a:r>
              <a:rPr lang="en-US" b="1" dirty="0" smtClean="0">
                <a:solidFill>
                  <a:srgbClr val="FF0000"/>
                </a:solidFill>
                <a:ea typeface="ＭＳ Ｐゴシック" pitchFamily="34" charset="-128"/>
              </a:rPr>
              <a:t>(e), genital ecchymosis</a:t>
            </a:r>
          </a:p>
        </p:txBody>
      </p:sp>
      <p:sp>
        <p:nvSpPr>
          <p:cNvPr id="30724" name="Text Box 3"/>
          <p:cNvSpPr txBox="1">
            <a:spLocks noChangeArrowheads="1"/>
          </p:cNvSpPr>
          <p:nvPr/>
        </p:nvSpPr>
        <p:spPr bwMode="auto">
          <a:xfrm>
            <a:off x="6005513" y="2651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00"/>
              </a:solidFill>
              <a:ea typeface="ＭＳ Ｐゴシック" pitchFamily="34" charset="-128"/>
            </a:endParaRPr>
          </a:p>
          <a:p>
            <a:pPr eaLnBrk="1" fontAlgn="base" hangingPunct="1">
              <a:spcBef>
                <a:spcPct val="0"/>
              </a:spcBef>
              <a:spcAft>
                <a:spcPct val="0"/>
              </a:spcAft>
            </a:pPr>
            <a:endParaRPr lang="en-US" smtClean="0">
              <a:solidFill>
                <a:srgbClr val="000000"/>
              </a:solidFill>
              <a:ea typeface="ＭＳ Ｐゴシック" pitchFamily="34" charset="-128"/>
            </a:endParaRPr>
          </a:p>
        </p:txBody>
      </p:sp>
      <p:sp>
        <p:nvSpPr>
          <p:cNvPr id="30725" name="AutoShape 4"/>
          <p:cNvSpPr>
            <a:spLocks noChangeArrowheads="1"/>
          </p:cNvSpPr>
          <p:nvPr/>
        </p:nvSpPr>
        <p:spPr bwMode="auto">
          <a:xfrm>
            <a:off x="3248025" y="1947863"/>
            <a:ext cx="2743200" cy="1785937"/>
          </a:xfrm>
          <a:prstGeom prst="homePlate">
            <a:avLst>
              <a:gd name="adj" fmla="val 45831"/>
            </a:avLst>
          </a:prstGeom>
          <a:solidFill>
            <a:srgbClr val="CCFFCC"/>
          </a:solidFill>
          <a:ln w="9525">
            <a:solidFill>
              <a:srgbClr val="000000"/>
            </a:solidFill>
            <a:miter lim="800000"/>
            <a:headEnd/>
            <a:tailEnd/>
          </a:ln>
        </p:spPr>
        <p:txBody>
          <a:bodyPr/>
          <a:lstStyle/>
          <a:p>
            <a:pP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30726" name="Rectangle 5"/>
          <p:cNvSpPr>
            <a:spLocks noChangeArrowheads="1"/>
          </p:cNvSpPr>
          <p:nvPr/>
        </p:nvSpPr>
        <p:spPr bwMode="auto">
          <a:xfrm>
            <a:off x="3198813" y="2305050"/>
            <a:ext cx="2439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smtClean="0">
                <a:solidFill>
                  <a:srgbClr val="000000"/>
                </a:solidFill>
                <a:ea typeface="ＭＳ Ｐゴシック" pitchFamily="34" charset="-128"/>
                <a:cs typeface="Arial" charset="0"/>
              </a:rPr>
              <a:t>CONTINUE product and perform naked eye exam</a:t>
            </a:r>
          </a:p>
          <a:p>
            <a:pPr algn="ctr" fontAlgn="base">
              <a:spcBef>
                <a:spcPct val="0"/>
              </a:spcBef>
              <a:spcAft>
                <a:spcPct val="0"/>
              </a:spcAft>
            </a:pPr>
            <a:endParaRPr lang="en-US" b="1" smtClean="0">
              <a:solidFill>
                <a:srgbClr val="000000"/>
              </a:solidFill>
              <a:ea typeface="ＭＳ Ｐゴシック" pitchFamily="34" charset="-128"/>
              <a:cs typeface="Arial" charset="0"/>
            </a:endParaRPr>
          </a:p>
        </p:txBody>
      </p:sp>
      <p:sp>
        <p:nvSpPr>
          <p:cNvPr id="30727" name="Text Box 6"/>
          <p:cNvSpPr txBox="1">
            <a:spLocks noChangeArrowheads="1"/>
          </p:cNvSpPr>
          <p:nvPr/>
        </p:nvSpPr>
        <p:spPr bwMode="auto">
          <a:xfrm>
            <a:off x="5562600" y="6477000"/>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sz="1200" i="1" dirty="0" smtClean="0">
                <a:solidFill>
                  <a:srgbClr val="000000"/>
                </a:solidFill>
                <a:ea typeface="ＭＳ Ｐゴシック" pitchFamily="34" charset="-128"/>
              </a:rPr>
              <a:t>Protocol Reference:  Section 9.5</a:t>
            </a:r>
          </a:p>
        </p:txBody>
      </p:sp>
      <p:sp>
        <p:nvSpPr>
          <p:cNvPr id="2" name="Rectangle 1"/>
          <p:cNvSpPr/>
          <p:nvPr/>
        </p:nvSpPr>
        <p:spPr>
          <a:xfrm>
            <a:off x="2333625" y="4056043"/>
            <a:ext cx="4572000" cy="1261884"/>
          </a:xfrm>
          <a:prstGeom prst="rect">
            <a:avLst/>
          </a:prstGeom>
        </p:spPr>
        <p:txBody>
          <a:bodyPr>
            <a:spAutoFit/>
          </a:bodyPr>
          <a:lstStyle/>
          <a:p>
            <a:endParaRPr lang="en-US" sz="2000" dirty="0">
              <a:solidFill>
                <a:srgbClr val="000000"/>
              </a:solidFill>
              <a:latin typeface="Arial" panose="020B0604020202020204" pitchFamily="34" charset="0"/>
            </a:endParaRPr>
          </a:p>
          <a:p>
            <a:r>
              <a:rPr lang="en-US" sz="2800" b="1" dirty="0">
                <a:solidFill>
                  <a:srgbClr val="000000"/>
                </a:solidFill>
                <a:latin typeface="Arial" panose="020B0604020202020204" pitchFamily="34" charset="0"/>
              </a:rPr>
              <a:t>No further evaluation or treatment is required </a:t>
            </a:r>
          </a:p>
        </p:txBody>
      </p:sp>
    </p:spTree>
    <p:custDataLst>
      <p:tags r:id="rId1"/>
    </p:custDataLst>
    <p:extLst>
      <p:ext uri="{BB962C8B-B14F-4D97-AF65-F5344CB8AC3E}">
        <p14:creationId xmlns:p14="http://schemas.microsoft.com/office/powerpoint/2010/main" val="1931203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Permanent Product </a:t>
            </a:r>
            <a:r>
              <a:rPr lang="en-US" dirty="0" smtClean="0"/>
              <a:t>Discontinuation or Hold </a:t>
            </a:r>
            <a:r>
              <a:rPr lang="en-US" dirty="0"/>
              <a:t>for Any Other Reason</a:t>
            </a: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Notify the PSRT </a:t>
            </a:r>
          </a:p>
          <a:p>
            <a:r>
              <a:rPr lang="en-US" dirty="0" smtClean="0"/>
              <a:t>If due to AE, PSRT will likely ask you to follow until resolution or stabilization</a:t>
            </a:r>
          </a:p>
        </p:txBody>
      </p:sp>
    </p:spTree>
    <p:extLst>
      <p:ext uri="{BB962C8B-B14F-4D97-AF65-F5344CB8AC3E}">
        <p14:creationId xmlns:p14="http://schemas.microsoft.com/office/powerpoint/2010/main" val="2356776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Prohibited Practices Management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buClr>
                <a:srgbClr val="FF0000"/>
              </a:buClr>
              <a:buFont typeface="Calibri" pitchFamily="34" charset="0"/>
              <a:buChar char="ø"/>
            </a:pPr>
            <a:r>
              <a:rPr lang="en-US" dirty="0" smtClean="0"/>
              <a:t>Medications</a:t>
            </a:r>
          </a:p>
          <a:p>
            <a:pPr lvl="1">
              <a:buClr>
                <a:srgbClr val="FF0000"/>
              </a:buClr>
              <a:buFont typeface="Calibri" pitchFamily="34" charset="0"/>
              <a:buChar char="ø"/>
            </a:pPr>
            <a:r>
              <a:rPr lang="en-US" dirty="0" smtClean="0"/>
              <a:t>Certain CYP3A </a:t>
            </a:r>
            <a:r>
              <a:rPr lang="en-US" dirty="0"/>
              <a:t>inhibitors and CYP3A </a:t>
            </a:r>
            <a:r>
              <a:rPr lang="en-US" dirty="0" smtClean="0"/>
              <a:t>inducers</a:t>
            </a:r>
          </a:p>
          <a:p>
            <a:pPr lvl="2">
              <a:buClr>
                <a:srgbClr val="FF0000"/>
              </a:buClr>
              <a:buFont typeface="Calibri" pitchFamily="34" charset="0"/>
              <a:buChar char="ø"/>
            </a:pPr>
            <a:r>
              <a:rPr lang="en-US" dirty="0" smtClean="0"/>
              <a:t>Single dose fluconazole is ok</a:t>
            </a:r>
          </a:p>
          <a:p>
            <a:pPr lvl="1">
              <a:buClr>
                <a:srgbClr val="FF0000"/>
              </a:buClr>
              <a:buFont typeface="Calibri" pitchFamily="34" charset="0"/>
              <a:buChar char="ø"/>
            </a:pPr>
            <a:r>
              <a:rPr lang="en-US" dirty="0" smtClean="0"/>
              <a:t>Vaginal medications  (e.g. </a:t>
            </a:r>
            <a:r>
              <a:rPr lang="en-US" dirty="0" err="1" smtClean="0"/>
              <a:t>monistat</a:t>
            </a:r>
            <a:r>
              <a:rPr lang="en-US" dirty="0" smtClean="0"/>
              <a:t>)</a:t>
            </a:r>
          </a:p>
          <a:p>
            <a:pPr lvl="1">
              <a:buClr>
                <a:srgbClr val="FF0000"/>
              </a:buClr>
              <a:buFont typeface="Calibri" pitchFamily="34" charset="0"/>
              <a:buChar char="ø"/>
            </a:pPr>
            <a:r>
              <a:rPr lang="en-US" dirty="0" smtClean="0"/>
              <a:t>Female to male transition medications</a:t>
            </a:r>
          </a:p>
          <a:p>
            <a:pPr lvl="1">
              <a:buClr>
                <a:srgbClr val="FF0000"/>
              </a:buClr>
              <a:buFont typeface="Calibri" pitchFamily="34" charset="0"/>
              <a:buChar char="ø"/>
            </a:pPr>
            <a:r>
              <a:rPr lang="en-US" b="1" dirty="0" smtClean="0"/>
              <a:t>Temporary hold for prohibited medication use</a:t>
            </a:r>
          </a:p>
          <a:p>
            <a:pPr lvl="2">
              <a:buClr>
                <a:srgbClr val="FF0000"/>
              </a:buClr>
              <a:buFont typeface="Calibri" pitchFamily="34" charset="0"/>
              <a:buChar char="ø"/>
            </a:pPr>
            <a:r>
              <a:rPr lang="en-US" b="1" dirty="0" smtClean="0"/>
              <a:t>Consult PSRT, </a:t>
            </a:r>
            <a:r>
              <a:rPr lang="en-US" dirty="0" smtClean="0"/>
              <a:t>may resume when participant </a:t>
            </a:r>
            <a:r>
              <a:rPr lang="en-US" dirty="0"/>
              <a:t>reports no longer taking the prohibited medication</a:t>
            </a:r>
            <a:endParaRPr lang="en-US" dirty="0" smtClean="0"/>
          </a:p>
          <a:p>
            <a:pPr>
              <a:buClr>
                <a:srgbClr val="FF0000"/>
              </a:buClr>
              <a:buFont typeface="Calibri" pitchFamily="34" charset="0"/>
              <a:buChar char="ø"/>
            </a:pPr>
            <a:r>
              <a:rPr lang="en-US" dirty="0" smtClean="0"/>
              <a:t>Vaginal practices</a:t>
            </a:r>
          </a:p>
          <a:p>
            <a:pPr lvl="1">
              <a:buClr>
                <a:srgbClr val="FF0000"/>
              </a:buClr>
              <a:buFont typeface="Calibri" pitchFamily="34" charset="0"/>
              <a:buChar char="ø"/>
            </a:pPr>
            <a:r>
              <a:rPr lang="en-US" dirty="0"/>
              <a:t>R</a:t>
            </a:r>
            <a:r>
              <a:rPr lang="en-US" dirty="0" smtClean="0"/>
              <a:t>eceptive intercourse the entire study  (from 5 days prior to enrollment)</a:t>
            </a:r>
          </a:p>
          <a:p>
            <a:pPr lvl="1">
              <a:buClr>
                <a:srgbClr val="FF0000"/>
              </a:buClr>
              <a:buFont typeface="Calibri" pitchFamily="34" charset="0"/>
              <a:buChar char="ø"/>
            </a:pPr>
            <a:r>
              <a:rPr lang="en-US" dirty="0" smtClean="0"/>
              <a:t>Tampons for 1</a:t>
            </a:r>
            <a:r>
              <a:rPr lang="en-US" baseline="30000" dirty="0" smtClean="0"/>
              <a:t>st</a:t>
            </a:r>
            <a:r>
              <a:rPr lang="en-US" dirty="0" smtClean="0"/>
              <a:t> week and 24 hours prior to visit</a:t>
            </a:r>
          </a:p>
          <a:p>
            <a:pPr lvl="1">
              <a:buClr>
                <a:srgbClr val="FF0000"/>
              </a:buClr>
              <a:buFont typeface="Calibri" pitchFamily="34" charset="0"/>
              <a:buChar char="ø"/>
            </a:pPr>
            <a:r>
              <a:rPr lang="en-US" dirty="0" smtClean="0"/>
              <a:t>Vaginal devices (e.g. diaphragm)</a:t>
            </a:r>
            <a:endParaRPr lang="en-US" dirty="0"/>
          </a:p>
        </p:txBody>
      </p:sp>
    </p:spTree>
    <p:extLst>
      <p:ext uri="{BB962C8B-B14F-4D97-AF65-F5344CB8AC3E}">
        <p14:creationId xmlns:p14="http://schemas.microsoft.com/office/powerpoint/2010/main" val="3641803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8229600" cy="1143000"/>
          </a:xfrm>
        </p:spPr>
        <p:txBody>
          <a:bodyPr/>
          <a:lstStyle/>
          <a:p>
            <a:r>
              <a:rPr lang="en-US" dirty="0" smtClean="0"/>
              <a:t>What are your questions?</a:t>
            </a:r>
            <a:endParaRPr lang="en-US" dirty="0"/>
          </a:p>
        </p:txBody>
      </p:sp>
    </p:spTree>
    <p:extLst>
      <p:ext uri="{BB962C8B-B14F-4D97-AF65-F5344CB8AC3E}">
        <p14:creationId xmlns:p14="http://schemas.microsoft.com/office/powerpoint/2010/main" val="2933874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Baseline Medical History:</a:t>
            </a:r>
            <a:br>
              <a:rPr lang="en-US" dirty="0"/>
            </a:br>
            <a:r>
              <a:rPr lang="en-US" dirty="0" smtClean="0"/>
              <a:t>How?</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977603289"/>
              </p:ext>
            </p:extLst>
          </p:nvPr>
        </p:nvGraphicFramePr>
        <p:xfrm>
          <a:off x="481013" y="1608138"/>
          <a:ext cx="8397875" cy="10499725"/>
        </p:xfrm>
        <a:graphic>
          <a:graphicData uri="http://schemas.openxmlformats.org/presentationml/2006/ole">
            <mc:AlternateContent xmlns:mc="http://schemas.openxmlformats.org/markup-compatibility/2006">
              <mc:Choice xmlns:v="urn:schemas-microsoft-com:vml" Requires="v">
                <p:oleObj spid="_x0000_s2087" name="Document" r:id="rId5" imgW="6302481" imgH="7880522" progId="Word.Document.12">
                  <p:embed/>
                </p:oleObj>
              </mc:Choice>
              <mc:Fallback>
                <p:oleObj name="Document" r:id="rId5" imgW="6302481" imgH="7880522" progId="Word.Document.12">
                  <p:embed/>
                  <p:pic>
                    <p:nvPicPr>
                      <p:cNvPr id="0" name=""/>
                      <p:cNvPicPr/>
                      <p:nvPr/>
                    </p:nvPicPr>
                    <p:blipFill>
                      <a:blip r:embed="rId6"/>
                      <a:stretch>
                        <a:fillRect/>
                      </a:stretch>
                    </p:blipFill>
                    <p:spPr>
                      <a:xfrm>
                        <a:off x="481013" y="1608138"/>
                        <a:ext cx="8397875" cy="10499725"/>
                      </a:xfrm>
                      <a:prstGeom prst="rect">
                        <a:avLst/>
                      </a:prstGeom>
                    </p:spPr>
                  </p:pic>
                </p:oleObj>
              </mc:Fallback>
            </mc:AlternateContent>
          </a:graphicData>
        </a:graphic>
      </p:graphicFrame>
    </p:spTree>
    <p:extLst>
      <p:ext uri="{BB962C8B-B14F-4D97-AF65-F5344CB8AC3E}">
        <p14:creationId xmlns:p14="http://schemas.microsoft.com/office/powerpoint/2010/main" val="117894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Baseline Medical History:</a:t>
            </a:r>
            <a:br>
              <a:rPr lang="en-US" dirty="0"/>
            </a:br>
            <a:r>
              <a:rPr lang="en-US" dirty="0" smtClean="0"/>
              <a:t>How?</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282912013"/>
              </p:ext>
            </p:extLst>
          </p:nvPr>
        </p:nvGraphicFramePr>
        <p:xfrm>
          <a:off x="488950" y="1608138"/>
          <a:ext cx="8450263" cy="10531475"/>
        </p:xfrm>
        <a:graphic>
          <a:graphicData uri="http://schemas.openxmlformats.org/presentationml/2006/ole">
            <mc:AlternateContent xmlns:mc="http://schemas.openxmlformats.org/markup-compatibility/2006">
              <mc:Choice xmlns:v="urn:schemas-microsoft-com:vml" Requires="v">
                <p:oleObj spid="_x0000_s3110" name="Document" r:id="rId5" imgW="6302481" imgH="7869346" progId="Word.Document.12">
                  <p:embed/>
                </p:oleObj>
              </mc:Choice>
              <mc:Fallback>
                <p:oleObj name="Document" r:id="rId5" imgW="6302481" imgH="7869346" progId="Word.Document.12">
                  <p:embed/>
                  <p:pic>
                    <p:nvPicPr>
                      <p:cNvPr id="0" name=""/>
                      <p:cNvPicPr/>
                      <p:nvPr/>
                    </p:nvPicPr>
                    <p:blipFill>
                      <a:blip r:embed="rId6"/>
                      <a:stretch>
                        <a:fillRect/>
                      </a:stretch>
                    </p:blipFill>
                    <p:spPr>
                      <a:xfrm>
                        <a:off x="488950" y="1608138"/>
                        <a:ext cx="8450263" cy="10531475"/>
                      </a:xfrm>
                      <a:prstGeom prst="rect">
                        <a:avLst/>
                      </a:prstGeom>
                    </p:spPr>
                  </p:pic>
                </p:oleObj>
              </mc:Fallback>
            </mc:AlternateContent>
          </a:graphicData>
        </a:graphic>
      </p:graphicFrame>
    </p:spTree>
    <p:extLst>
      <p:ext uri="{BB962C8B-B14F-4D97-AF65-F5344CB8AC3E}">
        <p14:creationId xmlns:p14="http://schemas.microsoft.com/office/powerpoint/2010/main" val="1578626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Baseline Medical History:</a:t>
            </a:r>
            <a:br>
              <a:rPr lang="en-US" dirty="0"/>
            </a:br>
            <a:r>
              <a:rPr lang="en-US" dirty="0" smtClean="0"/>
              <a:t>How?</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708214344"/>
              </p:ext>
            </p:extLst>
          </p:nvPr>
        </p:nvGraphicFramePr>
        <p:xfrm>
          <a:off x="481013" y="1608138"/>
          <a:ext cx="8434387" cy="10531475"/>
        </p:xfrm>
        <a:graphic>
          <a:graphicData uri="http://schemas.openxmlformats.org/presentationml/2006/ole">
            <mc:AlternateContent xmlns:mc="http://schemas.openxmlformats.org/markup-compatibility/2006">
              <mc:Choice xmlns:v="urn:schemas-microsoft-com:vml" Requires="v">
                <p:oleObj spid="_x0000_s4133" name="Document" r:id="rId5" imgW="6302481" imgH="7869346" progId="Word.Document.12">
                  <p:embed/>
                </p:oleObj>
              </mc:Choice>
              <mc:Fallback>
                <p:oleObj name="Document" r:id="rId5" imgW="6302481" imgH="7869346" progId="Word.Document.12">
                  <p:embed/>
                  <p:pic>
                    <p:nvPicPr>
                      <p:cNvPr id="0" name=""/>
                      <p:cNvPicPr/>
                      <p:nvPr/>
                    </p:nvPicPr>
                    <p:blipFill>
                      <a:blip r:embed="rId6"/>
                      <a:stretch>
                        <a:fillRect/>
                      </a:stretch>
                    </p:blipFill>
                    <p:spPr>
                      <a:xfrm>
                        <a:off x="481013" y="1608138"/>
                        <a:ext cx="8434387" cy="10531475"/>
                      </a:xfrm>
                      <a:prstGeom prst="rect">
                        <a:avLst/>
                      </a:prstGeom>
                    </p:spPr>
                  </p:pic>
                </p:oleObj>
              </mc:Fallback>
            </mc:AlternateContent>
          </a:graphicData>
        </a:graphic>
      </p:graphicFrame>
    </p:spTree>
    <p:extLst>
      <p:ext uri="{BB962C8B-B14F-4D97-AF65-F5344CB8AC3E}">
        <p14:creationId xmlns:p14="http://schemas.microsoft.com/office/powerpoint/2010/main" val="982177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Bleeding</a:t>
            </a:r>
            <a:endParaRPr lang="en-US" dirty="0"/>
          </a:p>
        </p:txBody>
      </p:sp>
      <p:sp>
        <p:nvSpPr>
          <p:cNvPr id="3" name="Content Placeholder 2"/>
          <p:cNvSpPr>
            <a:spLocks noGrp="1"/>
          </p:cNvSpPr>
          <p:nvPr>
            <p:ph idx="1"/>
          </p:nvPr>
        </p:nvSpPr>
        <p:spPr/>
        <p:txBody>
          <a:bodyPr/>
          <a:lstStyle/>
          <a:p>
            <a:r>
              <a:rPr lang="en-US" dirty="0" smtClean="0"/>
              <a:t>Baseline Menstrual History</a:t>
            </a:r>
          </a:p>
          <a:p>
            <a:pPr lvl="1"/>
            <a:r>
              <a:rPr lang="en-US" dirty="0" smtClean="0"/>
              <a:t>Incorporated into Baseline Medical History</a:t>
            </a:r>
          </a:p>
          <a:p>
            <a:pPr lvl="1"/>
            <a:r>
              <a:rPr lang="en-US" dirty="0" smtClean="0"/>
              <a:t>Moving away from strict ranges for menses</a:t>
            </a:r>
          </a:p>
          <a:p>
            <a:pPr lvl="1"/>
            <a:r>
              <a:rPr lang="en-US" dirty="0" smtClean="0"/>
              <a:t>Moving towards FGGT definitions of bleeding abnormalities</a:t>
            </a:r>
          </a:p>
          <a:p>
            <a:pPr marL="457200" lvl="1" indent="0">
              <a:buNone/>
            </a:pPr>
            <a:endParaRPr lang="en-US" dirty="0"/>
          </a:p>
        </p:txBody>
      </p:sp>
    </p:spTree>
    <p:extLst>
      <p:ext uri="{BB962C8B-B14F-4D97-AF65-F5344CB8AC3E}">
        <p14:creationId xmlns:p14="http://schemas.microsoft.com/office/powerpoint/2010/main" val="37364011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f89b625-aa05-45b0-87db-906fc028dbaa">2</Status>
    <SharedWithUsers xmlns="aa032575-9ce6-428b-8cef-8f81022fcf1e">
      <UserInfo>
        <DisplayName/>
        <AccountId xsi:nil="true"/>
        <AccountType/>
      </UserInfo>
    </SharedWithUsers>
    <DocType xmlns="ef89b625-aa05-45b0-87db-906fc028dbaa">Presentations</DocType>
    <Day xmlns="ef89b625-aa05-45b0-87db-906fc028dbaa">Day 2</Day>
    <Training xmlns="ef89b625-aa05-45b0-87db-906fc028dbaa">Study Specific</Training>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EA0D9D02F5D2448E43E828B9ADF8F1" ma:contentTypeVersion="" ma:contentTypeDescription="Create a new document." ma:contentTypeScope="" ma:versionID="5a934086554f51505b018c2be7f8bf76">
  <xsd:schema xmlns:xsd="http://www.w3.org/2001/XMLSchema" xmlns:xs="http://www.w3.org/2001/XMLSchema" xmlns:p="http://schemas.microsoft.com/office/2006/metadata/properties" xmlns:ns2="ef89b625-aa05-45b0-87db-906fc028dbaa" xmlns:ns3="aa032575-9ce6-428b-8cef-8f81022fcf1e" xmlns:ns4="c3733441-67ed-4aa1-9206-79864f23f418" xmlns:ns5="0cdb9d7b-3bdb-4b1c-be50-7737cb6ee7a2" targetNamespace="http://schemas.microsoft.com/office/2006/metadata/properties" ma:root="true" ma:fieldsID="b845d84993c8f7803911e8d05c575a68" ns2:_="" ns3:_="" ns4:_="" ns5:_="">
    <xsd:import namespace="ef89b625-aa05-45b0-87db-906fc028dbaa"/>
    <xsd:import namespace="aa032575-9ce6-428b-8cef-8f81022fcf1e"/>
    <xsd:import namespace="c3733441-67ed-4aa1-9206-79864f23f418"/>
    <xsd:import namespace="0cdb9d7b-3bdb-4b1c-be50-7737cb6ee7a2"/>
    <xsd:element name="properties">
      <xsd:complexType>
        <xsd:sequence>
          <xsd:element name="documentManagement">
            <xsd:complexType>
              <xsd:all>
                <xsd:element ref="ns2:Training"/>
                <xsd:element ref="ns2:DocType" minOccurs="0"/>
                <xsd:element ref="ns2:Day" minOccurs="0"/>
                <xsd:element ref="ns2:Status" minOccurs="0"/>
                <xsd:element ref="ns3:SharedWithUsers" minOccurs="0"/>
                <xsd:element ref="ns4:SharingHintHash"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b625-aa05-45b0-87db-906fc028dbaa" elementFormDefault="qualified">
    <xsd:import namespace="http://schemas.microsoft.com/office/2006/documentManagement/types"/>
    <xsd:import namespace="http://schemas.microsoft.com/office/infopath/2007/PartnerControls"/>
    <xsd:element name="Training" ma:index="8" ma:displayName="Training" ma:format="Dropdown" ma:internalName="Training">
      <xsd:simpleType>
        <xsd:restriction base="dms:Choice">
          <xsd:enumeration value="Refresher"/>
          <xsd:enumeration value="Study Specific"/>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description="For multi-day trainings (optional)" ma:internalName="Day">
      <xsd:simpleType>
        <xsd:restriction base="dms:Text">
          <xsd:maxLength value="255"/>
        </xsd:restriction>
      </xsd:simpleType>
    </xsd:element>
    <xsd:element name="Status" ma:index="11" nillable="true" ma:displayName="Status" ma:list="{e2cd79eb-b003-4bd1-8c3e-a86b5cdd2e28}"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a032575-9ce6-428b-8cef-8f81022fcf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733441-67ed-4aa1-9206-79864f23f418"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79184-A9A1-4A79-A3B5-171A6D02F377}">
  <ds:schemaRefs>
    <ds:schemaRef ds:uri="http://purl.org/dc/elements/1.1/"/>
    <ds:schemaRef ds:uri="aa032575-9ce6-428b-8cef-8f81022fcf1e"/>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ef89b625-aa05-45b0-87db-906fc028dbaa"/>
    <ds:schemaRef ds:uri="0cdb9d7b-3bdb-4b1c-be50-7737cb6ee7a2"/>
    <ds:schemaRef ds:uri="c3733441-67ed-4aa1-9206-79864f23f418"/>
    <ds:schemaRef ds:uri="http://schemas.microsoft.com/office/2006/metadata/properties"/>
  </ds:schemaRefs>
</ds:datastoreItem>
</file>

<file path=customXml/itemProps2.xml><?xml version="1.0" encoding="utf-8"?>
<ds:datastoreItem xmlns:ds="http://schemas.openxmlformats.org/officeDocument/2006/customXml" ds:itemID="{79A6796C-6688-4B78-9E99-50BFC1727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9b625-aa05-45b0-87db-906fc028dbaa"/>
    <ds:schemaRef ds:uri="aa032575-9ce6-428b-8cef-8f81022fcf1e"/>
    <ds:schemaRef ds:uri="c3733441-67ed-4aa1-9206-79864f23f418"/>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3FEF9B-DED0-4AE2-85BC-4D10842326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2939</TotalTime>
  <Words>2735</Words>
  <Application>Microsoft Office PowerPoint</Application>
  <PresentationFormat>On-screen Show (4:3)</PresentationFormat>
  <Paragraphs>514</Paragraphs>
  <Slides>57</Slides>
  <Notes>51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6" baseType="lpstr">
      <vt:lpstr>ＭＳ Ｐゴシック</vt:lpstr>
      <vt:lpstr>宋体</vt:lpstr>
      <vt:lpstr>Arial</vt:lpstr>
      <vt:lpstr>Calibri</vt:lpstr>
      <vt:lpstr>Symbol</vt:lpstr>
      <vt:lpstr>Times New Roman</vt:lpstr>
      <vt:lpstr>Office Theme</vt:lpstr>
      <vt:lpstr>Default Design</vt:lpstr>
      <vt:lpstr>Document</vt:lpstr>
      <vt:lpstr>MTN-028 Clinical Considerations</vt:lpstr>
      <vt:lpstr>Overview of Discussion Topics</vt:lpstr>
      <vt:lpstr>Baseline Medical History </vt:lpstr>
      <vt:lpstr>Baseline Medical History: What?</vt:lpstr>
      <vt:lpstr>Baseline Medical History: How?</vt:lpstr>
      <vt:lpstr>Baseline Medical History: How?</vt:lpstr>
      <vt:lpstr>Baseline Medical History: How?</vt:lpstr>
      <vt:lpstr>Baseline Medical History: How?</vt:lpstr>
      <vt:lpstr>Baseline Bleeding</vt:lpstr>
      <vt:lpstr>Baseline Medical History: Where</vt:lpstr>
      <vt:lpstr>Baseline Medication History</vt:lpstr>
      <vt:lpstr>Pre-Existing Conditions</vt:lpstr>
      <vt:lpstr>Follow-up Medical History</vt:lpstr>
      <vt:lpstr>Follow-up Medical History  Bleeding</vt:lpstr>
      <vt:lpstr>Follow-up Medical History Documentation</vt:lpstr>
      <vt:lpstr>Physical Examination:  Timing and Documentation</vt:lpstr>
      <vt:lpstr>Physical Examination Components</vt:lpstr>
      <vt:lpstr>Pelvic Examination </vt:lpstr>
      <vt:lpstr>Pelvic Exam Checklist</vt:lpstr>
      <vt:lpstr>Pelvic Examination Potential Challenges </vt:lpstr>
      <vt:lpstr>Pelvic Exam Terminology</vt:lpstr>
      <vt:lpstr>Pelvic Examination </vt:lpstr>
      <vt:lpstr>VR Placement Check</vt:lpstr>
      <vt:lpstr>Measuring Cervical Ectopy</vt:lpstr>
      <vt:lpstr>Pelvic Exam Terminology</vt:lpstr>
      <vt:lpstr>Epithelial Disruption</vt:lpstr>
      <vt:lpstr>Normal Cervix</vt:lpstr>
      <vt:lpstr>Normal Findings</vt:lpstr>
      <vt:lpstr>Erythema</vt:lpstr>
      <vt:lpstr>Edema</vt:lpstr>
      <vt:lpstr>Petechiae</vt:lpstr>
      <vt:lpstr>Ecchymosis</vt:lpstr>
      <vt:lpstr>Peeling</vt:lpstr>
      <vt:lpstr>Ulceration</vt:lpstr>
      <vt:lpstr>Abrasion</vt:lpstr>
      <vt:lpstr>Laceration</vt:lpstr>
      <vt:lpstr>STI/RTI Management</vt:lpstr>
      <vt:lpstr>UTI Management</vt:lpstr>
      <vt:lpstr>MTN 028 Urine Dip</vt:lpstr>
      <vt:lpstr>Vaginal Discharge Management</vt:lpstr>
      <vt:lpstr>Product Use Management</vt:lpstr>
      <vt:lpstr>Product Hold vs. Permanent Discontinuation</vt:lpstr>
      <vt:lpstr>Criteria for Permanent Discontinuation of Study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Permanent Product Discontinuation or Hold for Any Other Reason</vt:lpstr>
      <vt:lpstr>Prohibited Practices Management</vt:lpstr>
      <vt:lpstr>What are your questions?</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MTN-028 Clinical Considerations</dc:title>
  <dc:creator>Sherri Johnson (US - DC)</dc:creator>
  <cp:lastModifiedBy>Kailazarid Gomez Feliciano</cp:lastModifiedBy>
  <cp:revision>188</cp:revision>
  <cp:lastPrinted>2013-08-30T12:45:15Z</cp:lastPrinted>
  <dcterms:created xsi:type="dcterms:W3CDTF">2013-08-14T16:33:45Z</dcterms:created>
  <dcterms:modified xsi:type="dcterms:W3CDTF">2015-06-04T19:47:57Z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0x010100D2EA0D9D02F5D2448E43E828B9ADF8F1</vt:lpwstr>
  </property>
  <property fmtid="{D5CDD505-2E9C-101B-9397-08002B2CF9AE}" pid="4" name="_AdHocReviewCycleID">
    <vt:i4>686172496</vt:i4>
  </property>
  <property fmtid="{D5CDD505-2E9C-101B-9397-08002B2CF9AE}" pid="5" name="_EmailSubject">
    <vt:lpwstr>MTN-028 Training Materials - Day 2 (1 of 1)</vt:lpwstr>
  </property>
  <property fmtid="{D5CDD505-2E9C-101B-9397-08002B2CF9AE}" pid="6" name="_AuthorEmail">
    <vt:lpwstr>KGomez@fhi360.org</vt:lpwstr>
  </property>
  <property fmtid="{D5CDD505-2E9C-101B-9397-08002B2CF9AE}" pid="7" name="_AuthorEmailDisplayName">
    <vt:lpwstr>Kailazarid Gomez Feliciano</vt:lpwstr>
  </property>
</Properties>
</file>